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notesMasterIdLst>
    <p:notesMasterId r:id="rId42"/>
  </p:notesMasterIdLst>
  <p:handoutMasterIdLst>
    <p:handoutMasterId r:id="rId43"/>
  </p:handoutMasterIdLst>
  <p:sldIdLst>
    <p:sldId id="256" r:id="rId5"/>
    <p:sldId id="274" r:id="rId6"/>
    <p:sldId id="288" r:id="rId7"/>
    <p:sldId id="289" r:id="rId8"/>
    <p:sldId id="291" r:id="rId9"/>
    <p:sldId id="294" r:id="rId10"/>
    <p:sldId id="295" r:id="rId11"/>
    <p:sldId id="292" r:id="rId12"/>
    <p:sldId id="282" r:id="rId13"/>
    <p:sldId id="296" r:id="rId14"/>
    <p:sldId id="297" r:id="rId15"/>
    <p:sldId id="319" r:id="rId16"/>
    <p:sldId id="320" r:id="rId17"/>
    <p:sldId id="321" r:id="rId18"/>
    <p:sldId id="298" r:id="rId19"/>
    <p:sldId id="299" r:id="rId20"/>
    <p:sldId id="300" r:id="rId21"/>
    <p:sldId id="301" r:id="rId22"/>
    <p:sldId id="302" r:id="rId23"/>
    <p:sldId id="303" r:id="rId24"/>
    <p:sldId id="311" r:id="rId25"/>
    <p:sldId id="312" r:id="rId26"/>
    <p:sldId id="313" r:id="rId27"/>
    <p:sldId id="315" r:id="rId28"/>
    <p:sldId id="314" r:id="rId29"/>
    <p:sldId id="304" r:id="rId30"/>
    <p:sldId id="305" r:id="rId31"/>
    <p:sldId id="307" r:id="rId32"/>
    <p:sldId id="306" r:id="rId33"/>
    <p:sldId id="308" r:id="rId34"/>
    <p:sldId id="309" r:id="rId35"/>
    <p:sldId id="310" r:id="rId36"/>
    <p:sldId id="316" r:id="rId37"/>
    <p:sldId id="317" r:id="rId38"/>
    <p:sldId id="318" r:id="rId39"/>
    <p:sldId id="322" r:id="rId40"/>
    <p:sldId id="32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28"/>
  </p:normalViewPr>
  <p:slideViewPr>
    <p:cSldViewPr snapToGrid="0" snapToObjects="1">
      <p:cViewPr varScale="1">
        <p:scale>
          <a:sx n="108" d="100"/>
          <a:sy n="108" d="100"/>
        </p:scale>
        <p:origin x="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939FE9-0B2E-4997-BA24-44FF9669B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AE1028-7A43-40A3-A2EC-124FFB073D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3D3C9-ED3E-4430-A8CA-03711A676035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ACB66-3B0A-415A-9449-9278044DA5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7EC22-6F70-469D-B720-84BF796C51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4CC5C-2831-4FAC-8076-6410B257E0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83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67E2B-6215-4DB6-B113-75ACD1123374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C8106-034A-47C1-ADA6-0A1F9E0E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8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7962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42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49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0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65941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9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96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9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3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451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393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151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6269-E64F-3250-5B3C-7F17D077C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1802471"/>
          </a:xfrm>
        </p:spPr>
        <p:txBody>
          <a:bodyPr/>
          <a:lstStyle/>
          <a:p>
            <a:r>
              <a:rPr lang="de-DE" sz="3600" b="1" dirty="0"/>
              <a:t>Die Glaubwürdigkeit der Bibel:</a:t>
            </a:r>
            <a:br>
              <a:rPr lang="de-DE" sz="3600" b="1" dirty="0"/>
            </a:br>
            <a:r>
              <a:rPr lang="de-DE" sz="3600" b="1" dirty="0"/>
              <a:t>Die Speisung der Fünftausend</a:t>
            </a:r>
            <a:endParaRPr lang="en-US" sz="3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80860-5CA8-59E5-1126-46EDB8379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4104167"/>
            <a:ext cx="6831673" cy="113458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de-DE" sz="1800" dirty="0"/>
              <a:t>Die Bibel: Gotteswort im Menschenwort</a:t>
            </a:r>
          </a:p>
          <a:p>
            <a:pPr algn="r"/>
            <a:r>
              <a:rPr lang="de-DE" sz="1800" dirty="0"/>
              <a:t>Landeskirchliche Gemeinschaft - Ludwigslust</a:t>
            </a:r>
          </a:p>
          <a:p>
            <a:pPr algn="r"/>
            <a:r>
              <a:rPr lang="de-DE" sz="1800" dirty="0"/>
              <a:t>Dr. Jonathan J. Armstrong</a:t>
            </a:r>
          </a:p>
          <a:p>
            <a:pPr algn="r"/>
            <a:r>
              <a:rPr lang="de-DE" sz="1800" dirty="0"/>
              <a:t>den 02. </a:t>
            </a:r>
            <a:r>
              <a:rPr lang="de-DE" sz="1800"/>
              <a:t>März 2024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380051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324115" y="-3918857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295BAB-4448-6DAC-8B35-FD4CA51C1F6B}"/>
              </a:ext>
            </a:extLst>
          </p:cNvPr>
          <p:cNvSpPr txBox="1">
            <a:spLocks/>
          </p:cNvSpPr>
          <p:nvPr/>
        </p:nvSpPr>
        <p:spPr>
          <a:xfrm>
            <a:off x="6833016" y="3004820"/>
            <a:ext cx="4419246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Johannes 6,1</a:t>
            </a:r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‒15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8A5770-9D30-D877-FC87-34F07F8AA932}"/>
              </a:ext>
            </a:extLst>
          </p:cNvPr>
          <p:cNvSpPr txBox="1">
            <a:spLocks/>
          </p:cNvSpPr>
          <p:nvPr/>
        </p:nvSpPr>
        <p:spPr>
          <a:xfrm>
            <a:off x="574690" y="1445973"/>
            <a:ext cx="5032390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+mn-lt"/>
              </a:rPr>
              <a:t>Matthäus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14,13</a:t>
            </a:r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‒21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11CDB3-5774-28C1-8855-3CCEC842F190}"/>
              </a:ext>
            </a:extLst>
          </p:cNvPr>
          <p:cNvSpPr txBox="1">
            <a:spLocks/>
          </p:cNvSpPr>
          <p:nvPr/>
        </p:nvSpPr>
        <p:spPr>
          <a:xfrm>
            <a:off x="1457191" y="3572716"/>
            <a:ext cx="4444055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Markus 6,30</a:t>
            </a:r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‒44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4D3D43-3E1A-B26D-44D0-9D6105D45C91}"/>
              </a:ext>
            </a:extLst>
          </p:cNvPr>
          <p:cNvSpPr txBox="1">
            <a:spLocks/>
          </p:cNvSpPr>
          <p:nvPr/>
        </p:nvSpPr>
        <p:spPr>
          <a:xfrm>
            <a:off x="6957238" y="1021738"/>
            <a:ext cx="4444055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Lukas 9,10</a:t>
            </a:r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‒17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09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24115" y="-3918857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14441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93487" y="-23055947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8723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193487" y="-23055947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EFA81-C9F6-D7C8-7C6F-2DA9EEE30FCC}"/>
              </a:ext>
            </a:extLst>
          </p:cNvPr>
          <p:cNvSpPr txBox="1">
            <a:spLocks/>
          </p:cNvSpPr>
          <p:nvPr/>
        </p:nvSpPr>
        <p:spPr>
          <a:xfrm>
            <a:off x="1295400" y="2767714"/>
            <a:ext cx="9601200" cy="1322572"/>
          </a:xfrm>
          <a:prstGeom prst="rect">
            <a:avLst/>
          </a:prstGeom>
        </p:spPr>
        <p:txBody>
          <a:bodyPr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„Und die Apostel kamen bei Jesus zusammen und verkündeten ihm alles, was sie getan und gelehrt hatten. Und er sprach zu ihnen: Geht ihr allein an eine einsame Stätte und ruht ein wenig.“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6D4439-E65E-798D-320B-A684B5A00021}"/>
              </a:ext>
            </a:extLst>
          </p:cNvPr>
          <p:cNvSpPr txBox="1">
            <a:spLocks/>
          </p:cNvSpPr>
          <p:nvPr/>
        </p:nvSpPr>
        <p:spPr>
          <a:xfrm>
            <a:off x="7733769" y="4202282"/>
            <a:ext cx="4642529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Markus 6,30</a:t>
            </a:r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‒3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1a</a:t>
            </a:r>
          </a:p>
        </p:txBody>
      </p:sp>
    </p:spTree>
    <p:extLst>
      <p:ext uri="{BB962C8B-B14F-4D97-AF65-F5344CB8AC3E}">
        <p14:creationId xmlns:p14="http://schemas.microsoft.com/office/powerpoint/2010/main" val="18327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93487" y="-23055947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1801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53223" y="-15416006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9900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653223" y="-15416006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499C2-C935-8C3A-7132-111CB413B8A2}"/>
              </a:ext>
            </a:extLst>
          </p:cNvPr>
          <p:cNvSpPr txBox="1">
            <a:spLocks/>
          </p:cNvSpPr>
          <p:nvPr/>
        </p:nvSpPr>
        <p:spPr>
          <a:xfrm>
            <a:off x="1295400" y="2767714"/>
            <a:ext cx="9601200" cy="1322572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“Und er sprach zu ihnen: Geht ihr allein an eine einsame Stätte und ruht ein wenig. Denn es waren viele, die kamen und gingen, und sie hatten nicht Zeit genug zum Essen.” 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34BCB6-8B52-BFD2-D787-66454693880B}"/>
              </a:ext>
            </a:extLst>
          </p:cNvPr>
          <p:cNvSpPr txBox="1">
            <a:spLocks/>
          </p:cNvSpPr>
          <p:nvPr/>
        </p:nvSpPr>
        <p:spPr>
          <a:xfrm>
            <a:off x="7733769" y="4202282"/>
            <a:ext cx="4323553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Markus 6,31</a:t>
            </a:r>
          </a:p>
        </p:txBody>
      </p:sp>
    </p:spTree>
    <p:extLst>
      <p:ext uri="{BB962C8B-B14F-4D97-AF65-F5344CB8AC3E}">
        <p14:creationId xmlns:p14="http://schemas.microsoft.com/office/powerpoint/2010/main" val="32077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53223" y="-15416006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84801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7883" y="-9543794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4891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967883" y="-9543794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78E45-B5C3-2049-C9D9-409DB851C456}"/>
              </a:ext>
            </a:extLst>
          </p:cNvPr>
          <p:cNvSpPr txBox="1">
            <a:spLocks/>
          </p:cNvSpPr>
          <p:nvPr/>
        </p:nvSpPr>
        <p:spPr>
          <a:xfrm>
            <a:off x="1295400" y="2957475"/>
            <a:ext cx="9601200" cy="943049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de-DE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“Und er nahm sie zu sich und zog sich mit ihnen allein in eine Stadt zurück, die heißt </a:t>
            </a:r>
            <a:r>
              <a:rPr lang="de-DE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Betsaida</a:t>
            </a:r>
            <a:r>
              <a:rPr lang="de-DE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88A63D-6033-7508-EB7A-EDBA60D27713}"/>
              </a:ext>
            </a:extLst>
          </p:cNvPr>
          <p:cNvSpPr txBox="1">
            <a:spLocks/>
          </p:cNvSpPr>
          <p:nvPr/>
        </p:nvSpPr>
        <p:spPr>
          <a:xfrm>
            <a:off x="7616811" y="3924211"/>
            <a:ext cx="4323553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Lukas 9,10</a:t>
            </a:r>
          </a:p>
        </p:txBody>
      </p:sp>
    </p:spTree>
    <p:extLst>
      <p:ext uri="{BB962C8B-B14F-4D97-AF65-F5344CB8AC3E}">
        <p14:creationId xmlns:p14="http://schemas.microsoft.com/office/powerpoint/2010/main" val="41568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9C9C15-DC1E-FA47-385F-0829318E2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9482404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95543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7883" y="-9543794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3569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DC6B101-CA36-3340-F05B-4455FB76C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4024"/>
            <a:ext cx="12192000" cy="850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73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7883" y="-9543794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81525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967883" y="-9543794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78E45-B5C3-2049-C9D9-409DB851C456}"/>
              </a:ext>
            </a:extLst>
          </p:cNvPr>
          <p:cNvSpPr txBox="1">
            <a:spLocks/>
          </p:cNvSpPr>
          <p:nvPr/>
        </p:nvSpPr>
        <p:spPr>
          <a:xfrm>
            <a:off x="1295400" y="2957475"/>
            <a:ext cx="9601200" cy="943049"/>
          </a:xfrm>
          <a:prstGeom prst="rect">
            <a:avLst/>
          </a:prstGeom>
        </p:spPr>
        <p:txBody>
          <a:bodyPr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“Als das Jesus hörte, entwich er von dort in einem Boot in eine einsame Gegend allein.”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88A63D-6033-7508-EB7A-EDBA60D27713}"/>
              </a:ext>
            </a:extLst>
          </p:cNvPr>
          <p:cNvSpPr txBox="1">
            <a:spLocks/>
          </p:cNvSpPr>
          <p:nvPr/>
        </p:nvSpPr>
        <p:spPr>
          <a:xfrm>
            <a:off x="7616811" y="3924211"/>
            <a:ext cx="4323553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+mn-lt"/>
              </a:rPr>
              <a:t>Matth</a:t>
            </a:r>
            <a:r>
              <a:rPr lang="de-DE" dirty="0" err="1">
                <a:solidFill>
                  <a:schemeClr val="bg1"/>
                </a:solidFill>
                <a:latin typeface="+mn-lt"/>
              </a:rPr>
              <a:t>äus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14,13a</a:t>
            </a:r>
          </a:p>
        </p:txBody>
      </p:sp>
    </p:spTree>
    <p:extLst>
      <p:ext uri="{BB962C8B-B14F-4D97-AF65-F5344CB8AC3E}">
        <p14:creationId xmlns:p14="http://schemas.microsoft.com/office/powerpoint/2010/main" val="334905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967883" y="-9543794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78E45-B5C3-2049-C9D9-409DB851C456}"/>
              </a:ext>
            </a:extLst>
          </p:cNvPr>
          <p:cNvSpPr txBox="1">
            <a:spLocks/>
          </p:cNvSpPr>
          <p:nvPr/>
        </p:nvSpPr>
        <p:spPr>
          <a:xfrm>
            <a:off x="1295400" y="2957475"/>
            <a:ext cx="9601200" cy="943049"/>
          </a:xfrm>
          <a:prstGeom prst="rect">
            <a:avLst/>
          </a:prstGeom>
        </p:spPr>
        <p:txBody>
          <a:bodyPr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“Danach ging Jesus weg ans andre Ufer des Galiläischen Meeres, das auch See von Tiberias heißt.”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88A63D-6033-7508-EB7A-EDBA60D27713}"/>
              </a:ext>
            </a:extLst>
          </p:cNvPr>
          <p:cNvSpPr txBox="1">
            <a:spLocks/>
          </p:cNvSpPr>
          <p:nvPr/>
        </p:nvSpPr>
        <p:spPr>
          <a:xfrm>
            <a:off x="7616811" y="3924211"/>
            <a:ext cx="4323553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Johannes 6,1</a:t>
            </a:r>
          </a:p>
        </p:txBody>
      </p:sp>
    </p:spTree>
    <p:extLst>
      <p:ext uri="{BB962C8B-B14F-4D97-AF65-F5344CB8AC3E}">
        <p14:creationId xmlns:p14="http://schemas.microsoft.com/office/powerpoint/2010/main" val="318518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7883" y="-9543794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94605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43391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13941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461797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49BBF6-EDD8-F2FB-CBC8-BD61CD11F02E}"/>
              </a:ext>
            </a:extLst>
          </p:cNvPr>
          <p:cNvSpPr txBox="1">
            <a:spLocks/>
          </p:cNvSpPr>
          <p:nvPr/>
        </p:nvSpPr>
        <p:spPr>
          <a:xfrm>
            <a:off x="1295400" y="3193237"/>
            <a:ext cx="9601200" cy="4715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„Es war aber kurz vor dem Passa, dem Fest der Juden“ 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3E4E34-8C6B-4E19-3E88-1BDC2DCBC7EE}"/>
              </a:ext>
            </a:extLst>
          </p:cNvPr>
          <p:cNvSpPr txBox="1">
            <a:spLocks/>
          </p:cNvSpPr>
          <p:nvPr/>
        </p:nvSpPr>
        <p:spPr>
          <a:xfrm>
            <a:off x="6169012" y="3924211"/>
            <a:ext cx="4323553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Johannes 6,4</a:t>
            </a:r>
          </a:p>
        </p:txBody>
      </p:sp>
    </p:spTree>
    <p:extLst>
      <p:ext uri="{BB962C8B-B14F-4D97-AF65-F5344CB8AC3E}">
        <p14:creationId xmlns:p14="http://schemas.microsoft.com/office/powerpoint/2010/main" val="19055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461797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49BBF6-EDD8-F2FB-CBC8-BD61CD11F02E}"/>
              </a:ext>
            </a:extLst>
          </p:cNvPr>
          <p:cNvSpPr txBox="1">
            <a:spLocks/>
          </p:cNvSpPr>
          <p:nvPr/>
        </p:nvSpPr>
        <p:spPr>
          <a:xfrm>
            <a:off x="1295400" y="535100"/>
            <a:ext cx="5105400" cy="848360"/>
          </a:xfrm>
          <a:prstGeom prst="rect">
            <a:avLst/>
          </a:prstGeom>
        </p:spPr>
        <p:txBody>
          <a:bodyPr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de-DE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„auf das Gras“ [</a:t>
            </a:r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ἐπὶ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τοῦ</a:t>
            </a:r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χόρτου</a:t>
            </a: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]</a:t>
            </a:r>
            <a:r>
              <a:rPr lang="de-DE" sz="28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3E4E34-8C6B-4E19-3E88-1BDC2DCBC7EE}"/>
              </a:ext>
            </a:extLst>
          </p:cNvPr>
          <p:cNvSpPr txBox="1">
            <a:spLocks/>
          </p:cNvSpPr>
          <p:nvPr/>
        </p:nvSpPr>
        <p:spPr>
          <a:xfrm>
            <a:off x="1448160" y="1052405"/>
            <a:ext cx="4442281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Matt</a:t>
            </a:r>
            <a:r>
              <a:rPr lang="de-DE" dirty="0" err="1">
                <a:solidFill>
                  <a:schemeClr val="bg1"/>
                </a:solidFill>
                <a:latin typeface="+mn-lt"/>
              </a:rPr>
              <a:t>häus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14,19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B0D9EE-28DF-FCB7-A74A-66EF98F96DC6}"/>
              </a:ext>
            </a:extLst>
          </p:cNvPr>
          <p:cNvSpPr txBox="1">
            <a:spLocks/>
          </p:cNvSpPr>
          <p:nvPr/>
        </p:nvSpPr>
        <p:spPr>
          <a:xfrm>
            <a:off x="6912935" y="1639578"/>
            <a:ext cx="5105400" cy="848360"/>
          </a:xfrm>
          <a:prstGeom prst="rect">
            <a:avLst/>
          </a:prstGeom>
        </p:spPr>
        <p:txBody>
          <a:bodyPr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Franklin Gothic Book" panose="020B0503020102020204" pitchFamily="34" charset="0"/>
              <a:buNone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„auf das grüne Gras“</a:t>
            </a:r>
          </a:p>
          <a:p>
            <a:pPr marL="0" indent="0" algn="ctr">
              <a:buFont typeface="Franklin Gothic Book" panose="020B0503020102020204" pitchFamily="34" charset="0"/>
              <a:buNone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ἐπὶ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τῷ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χλωρῷ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χόρτῳ</a:t>
            </a: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BE8B6C-69BB-CF2C-F7AE-E0FC3243A4F3}"/>
              </a:ext>
            </a:extLst>
          </p:cNvPr>
          <p:cNvSpPr txBox="1">
            <a:spLocks/>
          </p:cNvSpPr>
          <p:nvPr/>
        </p:nvSpPr>
        <p:spPr>
          <a:xfrm>
            <a:off x="7172020" y="2688509"/>
            <a:ext cx="4442281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Markus 6,39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C1112-F63C-8597-A7AB-B7F4E71DDF0A}"/>
              </a:ext>
            </a:extLst>
          </p:cNvPr>
          <p:cNvSpPr txBox="1">
            <a:spLocks/>
          </p:cNvSpPr>
          <p:nvPr/>
        </p:nvSpPr>
        <p:spPr>
          <a:xfrm>
            <a:off x="1807535" y="3289005"/>
            <a:ext cx="5105400" cy="848360"/>
          </a:xfrm>
          <a:prstGeom prst="rect">
            <a:avLst/>
          </a:prstGeom>
        </p:spPr>
        <p:txBody>
          <a:bodyPr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„viel Gras“ [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χόρτος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ολὺς</a:t>
            </a: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C7E896-A2B9-728F-537E-FED6FFCD882D}"/>
              </a:ext>
            </a:extLst>
          </p:cNvPr>
          <p:cNvSpPr txBox="1">
            <a:spLocks/>
          </p:cNvSpPr>
          <p:nvPr/>
        </p:nvSpPr>
        <p:spPr>
          <a:xfrm>
            <a:off x="2045355" y="3828696"/>
            <a:ext cx="4442281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Johannes 6,10</a:t>
            </a:r>
          </a:p>
        </p:txBody>
      </p:sp>
    </p:spTree>
    <p:extLst>
      <p:ext uri="{BB962C8B-B14F-4D97-AF65-F5344CB8AC3E}">
        <p14:creationId xmlns:p14="http://schemas.microsoft.com/office/powerpoint/2010/main" val="5975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43391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5987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9C9C15-DC1E-FA47-385F-0829318E2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9482404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8337DFF-41F9-7B09-98D4-22F2BCA76532}"/>
              </a:ext>
            </a:extLst>
          </p:cNvPr>
          <p:cNvSpPr/>
          <p:nvPr/>
        </p:nvSpPr>
        <p:spPr>
          <a:xfrm>
            <a:off x="594360" y="5346700"/>
            <a:ext cx="3876675" cy="1066800"/>
          </a:xfrm>
          <a:prstGeom prst="round2DiagRect">
            <a:avLst/>
          </a:prstGeom>
          <a:solidFill>
            <a:srgbClr val="387DA8">
              <a:alpha val="55000"/>
            </a:srgbClr>
          </a:solidFill>
          <a:ln>
            <a:solidFill>
              <a:srgbClr val="387DA8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“</a:t>
            </a:r>
            <a:r>
              <a:rPr lang="en-US" sz="2400" b="1" dirty="0" err="1">
                <a:solidFill>
                  <a:schemeClr val="bg1"/>
                </a:solidFill>
              </a:rPr>
              <a:t>Brot</a:t>
            </a:r>
            <a:r>
              <a:rPr lang="en-US" sz="2400" b="1" dirty="0">
                <a:solidFill>
                  <a:schemeClr val="bg1"/>
                </a:solidFill>
              </a:rPr>
              <a:t> des Lebens”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von Andrei Mironov</a:t>
            </a:r>
          </a:p>
        </p:txBody>
      </p:sp>
    </p:spTree>
    <p:extLst>
      <p:ext uri="{BB962C8B-B14F-4D97-AF65-F5344CB8AC3E}">
        <p14:creationId xmlns:p14="http://schemas.microsoft.com/office/powerpoint/2010/main" val="34091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5675" y="-12722926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07442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65675" y="-12722926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A6B0B-0E0F-B42E-0B1F-A00070BC069B}"/>
              </a:ext>
            </a:extLst>
          </p:cNvPr>
          <p:cNvSpPr txBox="1">
            <a:spLocks/>
          </p:cNvSpPr>
          <p:nvPr/>
        </p:nvSpPr>
        <p:spPr>
          <a:xfrm>
            <a:off x="1295400" y="2718353"/>
            <a:ext cx="9601200" cy="1421293"/>
          </a:xfrm>
          <a:prstGeom prst="rect">
            <a:avLst/>
          </a:prstGeom>
        </p:spPr>
        <p:txBody>
          <a:bodyPr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Spricht zu ihm einer seiner Jünger, Andreas, der Bruder des Simon Petrus: Es ist ein Knabe hier, der hat fünf Gerstenbrote und zwei Fische. Aber was ist das für so viele?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4445605-3991-5832-D63A-E99117B9918F}"/>
              </a:ext>
            </a:extLst>
          </p:cNvPr>
          <p:cNvSpPr txBox="1">
            <a:spLocks/>
          </p:cNvSpPr>
          <p:nvPr/>
        </p:nvSpPr>
        <p:spPr>
          <a:xfrm>
            <a:off x="6402927" y="4051803"/>
            <a:ext cx="4323553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Johannes 6,8</a:t>
            </a:r>
            <a:r>
              <a:rPr lang="en-US" dirty="0">
                <a:solidFill>
                  <a:schemeClr val="bg1"/>
                </a:solidFill>
                <a:cs typeface="Calibri" panose="020F0502020204030204" pitchFamily="34" charset="0"/>
              </a:rPr>
              <a:t>‒9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6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5675" y="-12722926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1434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9C9C15-DC1E-FA47-385F-0829318E2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9482404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7886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9C9C15-DC1E-FA47-385F-0829318E2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00050"/>
            <a:ext cx="12192000" cy="9482404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0BBB3-7AB2-A904-1C1B-25416F404A63}"/>
              </a:ext>
            </a:extLst>
          </p:cNvPr>
          <p:cNvSpPr txBox="1">
            <a:spLocks/>
          </p:cNvSpPr>
          <p:nvPr/>
        </p:nvSpPr>
        <p:spPr>
          <a:xfrm>
            <a:off x="1295400" y="383717"/>
            <a:ext cx="9601200" cy="6090566"/>
          </a:xfrm>
          <a:prstGeom prst="rect">
            <a:avLst/>
          </a:prstGeom>
        </p:spPr>
        <p:txBody>
          <a:bodyPr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 Markus und Lukas diese Geschichte mit der Aussendung und Rückkehr der Apostel.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 Markus erklärt uns, dass die Jünger so beschäftigt gewesen sind, dass sie sogar keine Zeit zum Essen hatten.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 Lukas erklärt uns, dass diese Wunder in </a:t>
            </a:r>
            <a:r>
              <a:rPr lang="de-DE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Betsaida</a:t>
            </a: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passiert ist.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 Johannes sagte, dass die Zeit des Jahres kurz vor dem Passahfest war.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 Johannes uns berichtet, dass die Brote in der Tat “Gerstenbrote” waren.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 Johannes nennt uns die Namen der Jünger, die in dieser Geschichte vorkommen.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endParaRPr lang="de-DE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arenBoth"/>
            </a:pP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4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9C9C15-DC1E-FA47-385F-0829318E2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9482404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14014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9C9C15-DC1E-FA47-385F-0829318E2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00050"/>
            <a:ext cx="12192000" cy="9482404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F2AC87-BF3F-421F-217B-7A630269FC96}"/>
              </a:ext>
            </a:extLst>
          </p:cNvPr>
          <p:cNvSpPr txBox="1">
            <a:spLocks/>
          </p:cNvSpPr>
          <p:nvPr/>
        </p:nvSpPr>
        <p:spPr>
          <a:xfrm>
            <a:off x="1295400" y="2560655"/>
            <a:ext cx="9601200" cy="1736689"/>
          </a:xfrm>
          <a:prstGeom prst="rect">
            <a:avLst/>
          </a:prstGeom>
        </p:spPr>
        <p:txBody>
          <a:bodyPr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Spricht zu ihm einer seiner Jünger, Andreas, der Bruder des Simon Petrus: Es ist ein Knabe hier, der hat fünf Gerstenbrote und zwei Fische. Aber was ist das für so viele? Jesus aber sprach: Lasst die Leute sich lagern.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C99D82-5E3B-60FE-29A4-614C63C76A1C}"/>
              </a:ext>
            </a:extLst>
          </p:cNvPr>
          <p:cNvSpPr txBox="1">
            <a:spLocks/>
          </p:cNvSpPr>
          <p:nvPr/>
        </p:nvSpPr>
        <p:spPr>
          <a:xfrm>
            <a:off x="6573047" y="4341152"/>
            <a:ext cx="4323553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Johannes 6,8</a:t>
            </a:r>
            <a:r>
              <a:rPr lang="en-US" dirty="0">
                <a:solidFill>
                  <a:schemeClr val="bg1"/>
                </a:solidFill>
                <a:cs typeface="Calibri" panose="020F0502020204030204" pitchFamily="34" charset="0"/>
              </a:rPr>
              <a:t>‒9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9C9C15-DC1E-FA47-385F-0829318E2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9482404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6292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9C9C15-DC1E-FA47-385F-0829318E2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9482404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4656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9C9C15-DC1E-FA47-385F-0829318E2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00050"/>
            <a:ext cx="12192000" cy="9482404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  <a:effectLst>
            <a:reflection stA="45000" endPos="65000" dir="5400000" sy="-100000" algn="bl" rotWithShape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C07BE-10D4-5374-BB95-914DE9E86524}"/>
              </a:ext>
            </a:extLst>
          </p:cNvPr>
          <p:cNvSpPr txBox="1">
            <a:spLocks/>
          </p:cNvSpPr>
          <p:nvPr/>
        </p:nvSpPr>
        <p:spPr>
          <a:xfrm>
            <a:off x="1295400" y="1369060"/>
            <a:ext cx="9601200" cy="4119880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[1] Danach ging Jesus weg ans andre Ufer des Galiläischen Meeres, das auch See von Tiberias heißt. [2] Und es zog ihm viel Volk nach, weil sie die Zeichen sahen, die er an den Kranken tat. [3] Jesus aber ging hinauf auf einen Berg und setzte sich dort mit seinen Jüngern. [4] Es war aber kurz vor dem Passa, dem Fest der Juden. [5] Da hob Jesus seine Augen auf und sieht, dass viel Volk zu ihm kommt, und spricht zu Philippus: Wo kaufen wir Brot, damit diese zu essen haben? [6] Das sagte er aber, um ihn zu prüfen; denn er wusste wohl, was er tun wollte.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73FB8E-7D29-B31C-C588-25411E644F2F}"/>
              </a:ext>
            </a:extLst>
          </p:cNvPr>
          <p:cNvSpPr txBox="1">
            <a:spLocks/>
          </p:cNvSpPr>
          <p:nvPr/>
        </p:nvSpPr>
        <p:spPr>
          <a:xfrm>
            <a:off x="3916680" y="5605780"/>
            <a:ext cx="7645400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+mn-lt"/>
              </a:rPr>
              <a:t>Johannesevangelium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6,1</a:t>
            </a:r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‒6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089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9C9C15-DC1E-FA47-385F-0829318E2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00050"/>
            <a:ext cx="12192000" cy="9482404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  <a:effectLst>
            <a:reflection stA="45000" endPos="65000" dir="5400000" sy="-100000" algn="bl" rotWithShape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C07BE-10D4-5374-BB95-914DE9E86524}"/>
              </a:ext>
            </a:extLst>
          </p:cNvPr>
          <p:cNvSpPr txBox="1">
            <a:spLocks/>
          </p:cNvSpPr>
          <p:nvPr/>
        </p:nvSpPr>
        <p:spPr>
          <a:xfrm>
            <a:off x="1295400" y="1346200"/>
            <a:ext cx="9601200" cy="4165600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de-DE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[7] Philippus antwortete ihm: Für zweihundert Silbergroschen Brot ist nicht genug für sie, dass jeder auch nur ein wenig bekomme. [8] Spricht zu ihm einer seiner Jünger, Andreas, der Bruder des Simon Petrus: [9] Es ist ein Knabe hier, der hat fünf Gerstenbrote und zwei Fische. Aber was ist das für so viele? [10] Jesus aber sprach: Lasst die Leute sich lagern. Es war aber viel Gras an dem Ort. Da lagerten sich etwa fünftausend Männer. [11] Jesus aber nahm die Brote, dankte und gab sie denen, die sich gelagert hatten; desgleichen auch von den Fischen, so viel sie wollten.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5262DF-D4CD-2E0E-43B7-6CA8685A19B8}"/>
              </a:ext>
            </a:extLst>
          </p:cNvPr>
          <p:cNvSpPr txBox="1">
            <a:spLocks/>
          </p:cNvSpPr>
          <p:nvPr/>
        </p:nvSpPr>
        <p:spPr>
          <a:xfrm>
            <a:off x="3916680" y="5605780"/>
            <a:ext cx="7645400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+mn-lt"/>
              </a:rPr>
              <a:t>Johannesevangelium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6,7</a:t>
            </a:r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‒11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74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9C9C15-DC1E-FA47-385F-0829318E2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00050"/>
            <a:ext cx="12192000" cy="9482404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  <a:effectLst>
            <a:reflection stA="45000" endPos="65000" dir="5400000" sy="-100000" algn="bl" rotWithShape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C07BE-10D4-5374-BB95-914DE9E86524}"/>
              </a:ext>
            </a:extLst>
          </p:cNvPr>
          <p:cNvSpPr txBox="1">
            <a:spLocks/>
          </p:cNvSpPr>
          <p:nvPr/>
        </p:nvSpPr>
        <p:spPr>
          <a:xfrm>
            <a:off x="1295400" y="1516380"/>
            <a:ext cx="9601200" cy="3825240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[12] Als sie aber satt waren, spricht er zu seinen Jüngern: Sammelt die übrigen Brocken, damit nichts umkommt. [13] Da sammelten sie und füllten zwölf Körbe mit Brocken von den fünf Gerstenbroten, die denen übrig blieben, die gespeist worden waren. [14] Als nun die Menschen das Zeichen sahen, das Jesus tat, sprachen sie: Das ist wahrlich der Prophet, der in die Welt kommen soll. [15] Da Jesus nun merkte, dass sie kommen würden und ihn ergreifen, um ihn zum König zu machen, entwich er wieder auf den Berg, er allein.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C711D3-E44D-ACB8-E2E9-1C321ABD23E7}"/>
              </a:ext>
            </a:extLst>
          </p:cNvPr>
          <p:cNvSpPr txBox="1">
            <a:spLocks/>
          </p:cNvSpPr>
          <p:nvPr/>
        </p:nvSpPr>
        <p:spPr>
          <a:xfrm>
            <a:off x="3916680" y="5605780"/>
            <a:ext cx="7645400" cy="848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+mn-lt"/>
              </a:rPr>
              <a:t>Johannesevangelium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6,12</a:t>
            </a:r>
            <a:r>
              <a:rPr lang="en-US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‒15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62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9C9C15-DC1E-FA47-385F-0829318E2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9482404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15339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A5B58-6504-751D-6FF8-79299EAC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24115" y="-3918857"/>
            <a:ext cx="42833415" cy="33313955"/>
          </a:xfrm>
          <a:prstGeom prst="rect">
            <a:avLst/>
          </a:prstGeom>
          <a:ln>
            <a:solidFill>
              <a:srgbClr val="387DA8">
                <a:alpha val="5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4073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55A93C-578E-47D2-96A6-AF17136F6BC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F32B251-29F3-43CE-BD66-A3B48CC7BC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E48938-CE0A-4976-83E6-A8FD4583CC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Travel design</Template>
  <TotalTime>1400</TotalTime>
  <Words>820</Words>
  <Application>Microsoft Office PowerPoint</Application>
  <PresentationFormat>Widescreen</PresentationFormat>
  <Paragraphs>46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Calibri</vt:lpstr>
      <vt:lpstr>Franklin Gothic Book</vt:lpstr>
      <vt:lpstr>Crop</vt:lpstr>
      <vt:lpstr>Die Glaubwürdigkeit der Bibel: Die Speisung der Fünftausend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Johannesevangelium</dc:title>
  <dc:creator>Jonathan Armstrong</dc:creator>
  <cp:lastModifiedBy>Jonathan Armstrong</cp:lastModifiedBy>
  <cp:revision>77</cp:revision>
  <dcterms:created xsi:type="dcterms:W3CDTF">2022-04-07T12:17:53Z</dcterms:created>
  <dcterms:modified xsi:type="dcterms:W3CDTF">2024-03-02T06:41:06Z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