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71" r:id="rId14"/>
    <p:sldId id="272" r:id="rId15"/>
    <p:sldId id="269" r:id="rId16"/>
    <p:sldId id="270" r:id="rId17"/>
    <p:sldId id="273" r:id="rId18"/>
    <p:sldId id="274" r:id="rId19"/>
    <p:sldId id="261"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0" d="100"/>
          <a:sy n="110" d="100"/>
        </p:scale>
        <p:origin x="76"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2/29/2024</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2/29/2024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2/29/2024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2/29/2024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2/29/2024</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2/29/2024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2/29/2024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2/29/2024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2/29/2024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2/29/2024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2/29/2024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2/29/2024</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56269-E64F-3250-5B3C-7F17D077C697}"/>
              </a:ext>
            </a:extLst>
          </p:cNvPr>
          <p:cNvSpPr>
            <a:spLocks noGrp="1"/>
          </p:cNvSpPr>
          <p:nvPr>
            <p:ph type="ctrTitle"/>
          </p:nvPr>
        </p:nvSpPr>
        <p:spPr>
          <a:xfrm>
            <a:off x="1915128" y="1788454"/>
            <a:ext cx="8361229" cy="1802471"/>
          </a:xfrm>
        </p:spPr>
        <p:txBody>
          <a:bodyPr/>
          <a:lstStyle/>
          <a:p>
            <a:r>
              <a:rPr lang="de-DE" sz="3600" b="1" dirty="0"/>
              <a:t>Was ist die</a:t>
            </a:r>
            <a:br>
              <a:rPr lang="de-DE" sz="3600" b="1" dirty="0"/>
            </a:br>
            <a:r>
              <a:rPr lang="de-DE" sz="3600" b="1" dirty="0"/>
              <a:t>Historisch-kritische Methode?</a:t>
            </a:r>
            <a:endParaRPr lang="en-US" sz="3600" b="1" dirty="0"/>
          </a:p>
        </p:txBody>
      </p:sp>
      <p:sp>
        <p:nvSpPr>
          <p:cNvPr id="3" name="Subtitle 2">
            <a:extLst>
              <a:ext uri="{FF2B5EF4-FFF2-40B4-BE49-F238E27FC236}">
                <a16:creationId xmlns:a16="http://schemas.microsoft.com/office/drawing/2014/main" id="{61B80860-5CA8-59E5-1126-46EDB83794F7}"/>
              </a:ext>
            </a:extLst>
          </p:cNvPr>
          <p:cNvSpPr>
            <a:spLocks noGrp="1"/>
          </p:cNvSpPr>
          <p:nvPr>
            <p:ph type="subTitle" idx="1"/>
          </p:nvPr>
        </p:nvSpPr>
        <p:spPr>
          <a:xfrm>
            <a:off x="2679906" y="4104167"/>
            <a:ext cx="6831673" cy="1134584"/>
          </a:xfrm>
        </p:spPr>
        <p:txBody>
          <a:bodyPr>
            <a:normAutofit fontScale="92500" lnSpcReduction="20000"/>
          </a:bodyPr>
          <a:lstStyle/>
          <a:p>
            <a:pPr algn="r"/>
            <a:r>
              <a:rPr lang="de-DE" sz="1800" dirty="0"/>
              <a:t>Die Bibel: Gotteswort im Menschenwort</a:t>
            </a:r>
          </a:p>
          <a:p>
            <a:pPr algn="r"/>
            <a:r>
              <a:rPr lang="de-DE" sz="1800" dirty="0"/>
              <a:t>Landeskirchliche Gemeinschaft - Ludwigslust</a:t>
            </a:r>
          </a:p>
          <a:p>
            <a:pPr algn="r"/>
            <a:r>
              <a:rPr lang="de-DE" sz="1800" dirty="0"/>
              <a:t>Dr. Jonathan J. Armstrong</a:t>
            </a:r>
          </a:p>
          <a:p>
            <a:pPr algn="r"/>
            <a:r>
              <a:rPr lang="de-DE" sz="1800" dirty="0"/>
              <a:t>den 02. März 2024 </a:t>
            </a:r>
          </a:p>
          <a:p>
            <a:pPr algn="r"/>
            <a:endParaRPr lang="de-DE" sz="1800" dirty="0"/>
          </a:p>
        </p:txBody>
      </p:sp>
    </p:spTree>
    <p:extLst>
      <p:ext uri="{BB962C8B-B14F-4D97-AF65-F5344CB8AC3E}">
        <p14:creationId xmlns:p14="http://schemas.microsoft.com/office/powerpoint/2010/main" val="2380051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8E220-E0BA-2BB4-997C-5D86D5BCAEAB}"/>
              </a:ext>
            </a:extLst>
          </p:cNvPr>
          <p:cNvSpPr>
            <a:spLocks noGrp="1"/>
          </p:cNvSpPr>
          <p:nvPr>
            <p:ph type="title"/>
          </p:nvPr>
        </p:nvSpPr>
        <p:spPr>
          <a:xfrm>
            <a:off x="723900" y="2029968"/>
            <a:ext cx="3855720" cy="1532383"/>
          </a:xfrm>
        </p:spPr>
        <p:txBody>
          <a:bodyPr>
            <a:noAutofit/>
          </a:bodyPr>
          <a:lstStyle/>
          <a:p>
            <a:pPr algn="ctr"/>
            <a:r>
              <a:rPr lang="de-DE" sz="5400" dirty="0"/>
              <a:t>Adolf von</a:t>
            </a:r>
            <a:br>
              <a:rPr lang="de-DE" sz="5400" dirty="0"/>
            </a:br>
            <a:r>
              <a:rPr lang="de-DE" sz="5400" dirty="0"/>
              <a:t>Harnack</a:t>
            </a:r>
            <a:endParaRPr lang="en-US" sz="5400" dirty="0"/>
          </a:p>
        </p:txBody>
      </p:sp>
      <p:sp>
        <p:nvSpPr>
          <p:cNvPr id="4" name="Text Placeholder 3">
            <a:extLst>
              <a:ext uri="{FF2B5EF4-FFF2-40B4-BE49-F238E27FC236}">
                <a16:creationId xmlns:a16="http://schemas.microsoft.com/office/drawing/2014/main" id="{EE431CEC-8D9C-693A-1309-E5585C6BC424}"/>
              </a:ext>
            </a:extLst>
          </p:cNvPr>
          <p:cNvSpPr>
            <a:spLocks noGrp="1"/>
          </p:cNvSpPr>
          <p:nvPr>
            <p:ph type="body" sz="half" idx="2"/>
          </p:nvPr>
        </p:nvSpPr>
        <p:spPr>
          <a:xfrm>
            <a:off x="723900" y="3562350"/>
            <a:ext cx="3855720" cy="1019175"/>
          </a:xfrm>
        </p:spPr>
        <p:txBody>
          <a:bodyPr>
            <a:normAutofit/>
          </a:bodyPr>
          <a:lstStyle/>
          <a:p>
            <a:pPr algn="ctr"/>
            <a:r>
              <a:rPr lang="de-DE" sz="3200" b="1" dirty="0"/>
              <a:t>1851–1930</a:t>
            </a:r>
            <a:endParaRPr lang="en-US" sz="3200" b="1" dirty="0"/>
          </a:p>
        </p:txBody>
      </p:sp>
      <p:pic>
        <p:nvPicPr>
          <p:cNvPr id="7" name="Picture Placeholder 6">
            <a:extLst>
              <a:ext uri="{FF2B5EF4-FFF2-40B4-BE49-F238E27FC236}">
                <a16:creationId xmlns:a16="http://schemas.microsoft.com/office/drawing/2014/main" id="{5C631E76-A35D-F14D-F769-FE290CD9845C}"/>
              </a:ext>
            </a:extLst>
          </p:cNvPr>
          <p:cNvPicPr>
            <a:picLocks noGrp="1" noChangeAspect="1"/>
          </p:cNvPicPr>
          <p:nvPr>
            <p:ph type="pic" idx="1"/>
          </p:nvPr>
        </p:nvPicPr>
        <p:blipFill>
          <a:blip r:embed="rId2"/>
          <a:srcRect l="7354" r="7354"/>
          <a:stretch>
            <a:fillRect/>
          </a:stretch>
        </p:blipFill>
        <p:spPr/>
      </p:pic>
    </p:spTree>
    <p:extLst>
      <p:ext uri="{BB962C8B-B14F-4D97-AF65-F5344CB8AC3E}">
        <p14:creationId xmlns:p14="http://schemas.microsoft.com/office/powerpoint/2010/main" val="1073892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8E220-E0BA-2BB4-997C-5D86D5BCAEAB}"/>
              </a:ext>
            </a:extLst>
          </p:cNvPr>
          <p:cNvSpPr>
            <a:spLocks noGrp="1"/>
          </p:cNvSpPr>
          <p:nvPr>
            <p:ph type="title"/>
          </p:nvPr>
        </p:nvSpPr>
        <p:spPr>
          <a:xfrm>
            <a:off x="723900" y="2029968"/>
            <a:ext cx="3855720" cy="1532383"/>
          </a:xfrm>
        </p:spPr>
        <p:txBody>
          <a:bodyPr>
            <a:noAutofit/>
          </a:bodyPr>
          <a:lstStyle/>
          <a:p>
            <a:pPr algn="ctr"/>
            <a:r>
              <a:rPr lang="de-DE" sz="5400" dirty="0"/>
              <a:t>Albert Schweizer</a:t>
            </a:r>
            <a:endParaRPr lang="en-US" sz="5400" dirty="0"/>
          </a:p>
        </p:txBody>
      </p:sp>
      <p:sp>
        <p:nvSpPr>
          <p:cNvPr id="4" name="Text Placeholder 3">
            <a:extLst>
              <a:ext uri="{FF2B5EF4-FFF2-40B4-BE49-F238E27FC236}">
                <a16:creationId xmlns:a16="http://schemas.microsoft.com/office/drawing/2014/main" id="{EE431CEC-8D9C-693A-1309-E5585C6BC424}"/>
              </a:ext>
            </a:extLst>
          </p:cNvPr>
          <p:cNvSpPr>
            <a:spLocks noGrp="1"/>
          </p:cNvSpPr>
          <p:nvPr>
            <p:ph type="body" sz="half" idx="2"/>
          </p:nvPr>
        </p:nvSpPr>
        <p:spPr>
          <a:xfrm>
            <a:off x="723900" y="3562350"/>
            <a:ext cx="3855720" cy="1019175"/>
          </a:xfrm>
        </p:spPr>
        <p:txBody>
          <a:bodyPr>
            <a:normAutofit/>
          </a:bodyPr>
          <a:lstStyle/>
          <a:p>
            <a:pPr algn="ctr"/>
            <a:r>
              <a:rPr lang="de-DE" sz="3200" b="1" dirty="0"/>
              <a:t>1875–1965</a:t>
            </a:r>
            <a:endParaRPr lang="en-US" sz="3200" b="1" dirty="0"/>
          </a:p>
        </p:txBody>
      </p:sp>
      <p:pic>
        <p:nvPicPr>
          <p:cNvPr id="8" name="Picture Placeholder 7">
            <a:extLst>
              <a:ext uri="{FF2B5EF4-FFF2-40B4-BE49-F238E27FC236}">
                <a16:creationId xmlns:a16="http://schemas.microsoft.com/office/drawing/2014/main" id="{CD260AE8-6BE8-89EA-E8BE-1F2E8B8012FE}"/>
              </a:ext>
            </a:extLst>
          </p:cNvPr>
          <p:cNvPicPr>
            <a:picLocks noGrp="1" noChangeAspect="1"/>
          </p:cNvPicPr>
          <p:nvPr>
            <p:ph type="pic" idx="1"/>
          </p:nvPr>
        </p:nvPicPr>
        <p:blipFill>
          <a:blip r:embed="rId2"/>
          <a:srcRect t="8834" b="8834"/>
          <a:stretch>
            <a:fillRect/>
          </a:stretch>
        </p:blipFill>
        <p:spPr/>
      </p:pic>
    </p:spTree>
    <p:extLst>
      <p:ext uri="{BB962C8B-B14F-4D97-AF65-F5344CB8AC3E}">
        <p14:creationId xmlns:p14="http://schemas.microsoft.com/office/powerpoint/2010/main" val="2213304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8E220-E0BA-2BB4-997C-5D86D5BCAEAB}"/>
              </a:ext>
            </a:extLst>
          </p:cNvPr>
          <p:cNvSpPr>
            <a:spLocks noGrp="1"/>
          </p:cNvSpPr>
          <p:nvPr>
            <p:ph type="title"/>
          </p:nvPr>
        </p:nvSpPr>
        <p:spPr>
          <a:xfrm>
            <a:off x="723900" y="2029968"/>
            <a:ext cx="3855720" cy="1532383"/>
          </a:xfrm>
        </p:spPr>
        <p:txBody>
          <a:bodyPr>
            <a:noAutofit/>
          </a:bodyPr>
          <a:lstStyle/>
          <a:p>
            <a:pPr algn="ctr"/>
            <a:r>
              <a:rPr lang="de-DE" sz="5400" dirty="0"/>
              <a:t>Walter Bauer</a:t>
            </a:r>
            <a:endParaRPr lang="en-US" sz="5400" dirty="0"/>
          </a:p>
        </p:txBody>
      </p:sp>
      <p:sp>
        <p:nvSpPr>
          <p:cNvPr id="4" name="Text Placeholder 3">
            <a:extLst>
              <a:ext uri="{FF2B5EF4-FFF2-40B4-BE49-F238E27FC236}">
                <a16:creationId xmlns:a16="http://schemas.microsoft.com/office/drawing/2014/main" id="{EE431CEC-8D9C-693A-1309-E5585C6BC424}"/>
              </a:ext>
            </a:extLst>
          </p:cNvPr>
          <p:cNvSpPr>
            <a:spLocks noGrp="1"/>
          </p:cNvSpPr>
          <p:nvPr>
            <p:ph type="body" sz="half" idx="2"/>
          </p:nvPr>
        </p:nvSpPr>
        <p:spPr>
          <a:xfrm>
            <a:off x="723900" y="3562350"/>
            <a:ext cx="3855720" cy="1019175"/>
          </a:xfrm>
        </p:spPr>
        <p:txBody>
          <a:bodyPr>
            <a:normAutofit/>
          </a:bodyPr>
          <a:lstStyle/>
          <a:p>
            <a:pPr algn="ctr"/>
            <a:r>
              <a:rPr lang="de-DE" sz="3200" b="1" dirty="0"/>
              <a:t>1877–1960</a:t>
            </a:r>
            <a:endParaRPr lang="en-US" sz="3200" b="1" dirty="0"/>
          </a:p>
        </p:txBody>
      </p:sp>
      <p:pic>
        <p:nvPicPr>
          <p:cNvPr id="7" name="Picture Placeholder 6">
            <a:extLst>
              <a:ext uri="{FF2B5EF4-FFF2-40B4-BE49-F238E27FC236}">
                <a16:creationId xmlns:a16="http://schemas.microsoft.com/office/drawing/2014/main" id="{2CA1AF76-FEC0-62D5-674F-A4539EC80A40}"/>
              </a:ext>
            </a:extLst>
          </p:cNvPr>
          <p:cNvPicPr>
            <a:picLocks noGrp="1" noChangeAspect="1"/>
          </p:cNvPicPr>
          <p:nvPr>
            <p:ph type="pic" idx="1"/>
          </p:nvPr>
        </p:nvPicPr>
        <p:blipFill>
          <a:blip r:embed="rId2"/>
          <a:srcRect t="17027" b="17027"/>
          <a:stretch>
            <a:fillRect/>
          </a:stretch>
        </p:blipFill>
        <p:spPr/>
      </p:pic>
    </p:spTree>
    <p:extLst>
      <p:ext uri="{BB962C8B-B14F-4D97-AF65-F5344CB8AC3E}">
        <p14:creationId xmlns:p14="http://schemas.microsoft.com/office/powerpoint/2010/main" val="417750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4117B-060B-ED69-E0E4-89FD38B56148}"/>
              </a:ext>
            </a:extLst>
          </p:cNvPr>
          <p:cNvSpPr>
            <a:spLocks noGrp="1"/>
          </p:cNvSpPr>
          <p:nvPr>
            <p:ph type="title"/>
          </p:nvPr>
        </p:nvSpPr>
        <p:spPr/>
        <p:txBody>
          <a:bodyPr/>
          <a:lstStyle/>
          <a:p>
            <a:r>
              <a:rPr lang="de-DE" dirty="0"/>
              <a:t>Walter Bauer, </a:t>
            </a:r>
            <a:r>
              <a:rPr lang="de-DE" i="1" dirty="0"/>
              <a:t>Rechtgläubigkeit und Ketzerei im ältesten Christentum</a:t>
            </a:r>
            <a:endParaRPr lang="en-US" dirty="0"/>
          </a:p>
        </p:txBody>
      </p:sp>
      <p:sp>
        <p:nvSpPr>
          <p:cNvPr id="3" name="Content Placeholder 2">
            <a:extLst>
              <a:ext uri="{FF2B5EF4-FFF2-40B4-BE49-F238E27FC236}">
                <a16:creationId xmlns:a16="http://schemas.microsoft.com/office/drawing/2014/main" id="{120A36C8-CE14-7CD1-6F34-0FF938DC01E0}"/>
              </a:ext>
            </a:extLst>
          </p:cNvPr>
          <p:cNvSpPr>
            <a:spLocks noGrp="1"/>
          </p:cNvSpPr>
          <p:nvPr>
            <p:ph idx="1"/>
          </p:nvPr>
        </p:nvSpPr>
        <p:spPr>
          <a:xfrm>
            <a:off x="1371600" y="2343150"/>
            <a:ext cx="9601200" cy="3524250"/>
          </a:xfrm>
        </p:spPr>
        <p:txBody>
          <a:bodyPr>
            <a:normAutofit/>
          </a:bodyPr>
          <a:lstStyle/>
          <a:p>
            <a:pPr marL="0" indent="0">
              <a:buNone/>
            </a:pPr>
            <a:r>
              <a:rPr lang="de-DE" sz="3200" dirty="0">
                <a:effectLst/>
                <a:ea typeface="Calibri" panose="020F0502020204030204" pitchFamily="34" charset="0"/>
                <a:cs typeface="Arial" panose="020B0604020202020204" pitchFamily="34" charset="0"/>
              </a:rPr>
              <a:t>„Vielleicht, ich betone vielleicht, sind gewisse Erscheinungen des christlichen Lebens, welche die Kirchenschriftsteller als Ketzereien abtun, ursprünglich gar keine solchen gewesen, sondern, wenigstens da und dort, die einzige Form der neuen Religion, d. h. für jene Gegenden das Christentum schlechthin.“</a:t>
            </a:r>
            <a:endParaRPr lang="en-US" sz="4800" dirty="0"/>
          </a:p>
        </p:txBody>
      </p:sp>
    </p:spTree>
    <p:extLst>
      <p:ext uri="{BB962C8B-B14F-4D97-AF65-F5344CB8AC3E}">
        <p14:creationId xmlns:p14="http://schemas.microsoft.com/office/powerpoint/2010/main" val="896924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4117B-060B-ED69-E0E4-89FD38B56148}"/>
              </a:ext>
            </a:extLst>
          </p:cNvPr>
          <p:cNvSpPr>
            <a:spLocks noGrp="1"/>
          </p:cNvSpPr>
          <p:nvPr>
            <p:ph type="title"/>
          </p:nvPr>
        </p:nvSpPr>
        <p:spPr/>
        <p:txBody>
          <a:bodyPr/>
          <a:lstStyle/>
          <a:p>
            <a:r>
              <a:rPr lang="de-DE" dirty="0"/>
              <a:t>Georg Strecker</a:t>
            </a:r>
            <a:endParaRPr lang="en-US" dirty="0"/>
          </a:p>
        </p:txBody>
      </p:sp>
      <p:sp>
        <p:nvSpPr>
          <p:cNvPr id="3" name="Content Placeholder 2">
            <a:extLst>
              <a:ext uri="{FF2B5EF4-FFF2-40B4-BE49-F238E27FC236}">
                <a16:creationId xmlns:a16="http://schemas.microsoft.com/office/drawing/2014/main" id="{120A36C8-CE14-7CD1-6F34-0FF938DC01E0}"/>
              </a:ext>
            </a:extLst>
          </p:cNvPr>
          <p:cNvSpPr>
            <a:spLocks noGrp="1"/>
          </p:cNvSpPr>
          <p:nvPr>
            <p:ph idx="1"/>
          </p:nvPr>
        </p:nvSpPr>
        <p:spPr>
          <a:xfrm>
            <a:off x="1371600" y="2343150"/>
            <a:ext cx="9601200" cy="3524250"/>
          </a:xfrm>
        </p:spPr>
        <p:txBody>
          <a:bodyPr>
            <a:normAutofit/>
          </a:bodyPr>
          <a:lstStyle/>
          <a:p>
            <a:pPr marL="0" marR="0" indent="0">
              <a:lnSpc>
                <a:spcPct val="107000"/>
              </a:lnSpc>
              <a:spcBef>
                <a:spcPts val="0"/>
              </a:spcBef>
              <a:spcAft>
                <a:spcPts val="800"/>
              </a:spcAft>
              <a:buNone/>
            </a:pPr>
            <a:r>
              <a:rPr lang="en-US" sz="3200" dirty="0">
                <a:effectLst/>
                <a:ea typeface="Calibri" panose="020F0502020204030204" pitchFamily="34" charset="0"/>
                <a:cs typeface="Arial" panose="020B0604020202020204" pitchFamily="34" charset="0"/>
              </a:rPr>
              <a:t>„</a:t>
            </a:r>
            <a:r>
              <a:rPr lang="en-US" sz="3200" dirty="0" err="1">
                <a:effectLst/>
                <a:ea typeface="Calibri" panose="020F0502020204030204" pitchFamily="34" charset="0"/>
                <a:cs typeface="Arial" panose="020B0604020202020204" pitchFamily="34" charset="0"/>
              </a:rPr>
              <a:t>Rechtgläubigkeit</a:t>
            </a:r>
            <a:r>
              <a:rPr lang="en-US" sz="3200" dirty="0">
                <a:effectLst/>
                <a:ea typeface="Calibri" panose="020F0502020204030204" pitchFamily="34" charset="0"/>
                <a:cs typeface="Arial" panose="020B0604020202020204" pitchFamily="34" charset="0"/>
              </a:rPr>
              <a:t> und </a:t>
            </a:r>
            <a:r>
              <a:rPr lang="en-US" sz="3200" dirty="0" err="1">
                <a:effectLst/>
                <a:ea typeface="Calibri" panose="020F0502020204030204" pitchFamily="34" charset="0"/>
                <a:cs typeface="Arial" panose="020B0604020202020204" pitchFamily="34" charset="0"/>
              </a:rPr>
              <a:t>Ketzerei</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verhalten</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sich</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im</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ältesten</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Christentum</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nicht</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wie</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Primäres</a:t>
            </a:r>
            <a:r>
              <a:rPr lang="en-US" sz="3200" dirty="0">
                <a:effectLst/>
                <a:ea typeface="Calibri" panose="020F0502020204030204" pitchFamily="34" charset="0"/>
                <a:cs typeface="Arial" panose="020B0604020202020204" pitchFamily="34" charset="0"/>
              </a:rPr>
              <a:t> und </a:t>
            </a:r>
            <a:r>
              <a:rPr lang="en-US" sz="3200" dirty="0" err="1">
                <a:effectLst/>
                <a:ea typeface="Calibri" panose="020F0502020204030204" pitchFamily="34" charset="0"/>
                <a:cs typeface="Arial" panose="020B0604020202020204" pitchFamily="34" charset="0"/>
              </a:rPr>
              <a:t>Sekundäres</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zueinander</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sondern</a:t>
            </a:r>
            <a:r>
              <a:rPr lang="en-US" sz="3200" dirty="0">
                <a:effectLst/>
                <a:ea typeface="Calibri" panose="020F0502020204030204" pitchFamily="34" charset="0"/>
                <a:cs typeface="Arial" panose="020B0604020202020204" pitchFamily="34" charset="0"/>
              </a:rPr>
              <a:t> die </a:t>
            </a:r>
            <a:r>
              <a:rPr lang="en-US" sz="3200" dirty="0" err="1">
                <a:effectLst/>
                <a:ea typeface="Calibri" panose="020F0502020204030204" pitchFamily="34" charset="0"/>
                <a:cs typeface="Arial" panose="020B0604020202020204" pitchFamily="34" charset="0"/>
              </a:rPr>
              <a:t>Häresie</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ist</a:t>
            </a:r>
            <a:r>
              <a:rPr lang="en-US" sz="3200" dirty="0">
                <a:effectLst/>
                <a:ea typeface="Calibri" panose="020F0502020204030204" pitchFamily="34" charset="0"/>
                <a:cs typeface="Arial" panose="020B0604020202020204" pitchFamily="34" charset="0"/>
              </a:rPr>
              <a:t> in </a:t>
            </a:r>
            <a:r>
              <a:rPr lang="en-US" sz="3200" dirty="0" err="1">
                <a:effectLst/>
                <a:ea typeface="Calibri" panose="020F0502020204030204" pitchFamily="34" charset="0"/>
                <a:cs typeface="Arial" panose="020B0604020202020204" pitchFamily="34" charset="0"/>
              </a:rPr>
              <a:t>zahlreichen</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Gebieten</a:t>
            </a:r>
            <a:r>
              <a:rPr lang="en-US" sz="3200" dirty="0">
                <a:effectLst/>
                <a:ea typeface="Calibri" panose="020F0502020204030204" pitchFamily="34" charset="0"/>
                <a:cs typeface="Arial" panose="020B0604020202020204" pitchFamily="34" charset="0"/>
              </a:rPr>
              <a:t> die </a:t>
            </a:r>
            <a:r>
              <a:rPr lang="en-US" sz="3200" dirty="0" err="1">
                <a:effectLst/>
                <a:ea typeface="Calibri" panose="020F0502020204030204" pitchFamily="34" charset="0"/>
                <a:cs typeface="Arial" panose="020B0604020202020204" pitchFamily="34" charset="0"/>
              </a:rPr>
              <a:t>ursprüngliche</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Repräsentanz</a:t>
            </a:r>
            <a:r>
              <a:rPr lang="en-US" sz="3200" dirty="0">
                <a:effectLst/>
                <a:ea typeface="Calibri" panose="020F0502020204030204" pitchFamily="34" charset="0"/>
                <a:cs typeface="Arial" panose="020B0604020202020204" pitchFamily="34" charset="0"/>
              </a:rPr>
              <a:t> des </a:t>
            </a:r>
            <a:r>
              <a:rPr lang="en-US" sz="3200" dirty="0" err="1">
                <a:effectLst/>
                <a:ea typeface="Calibri" panose="020F0502020204030204" pitchFamily="34" charset="0"/>
                <a:cs typeface="Arial" panose="020B0604020202020204" pitchFamily="34" charset="0"/>
              </a:rPr>
              <a:t>Christentums</a:t>
            </a:r>
            <a:r>
              <a:rPr lang="en-US" sz="3200" dirty="0">
                <a:effectLst/>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2778026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8E220-E0BA-2BB4-997C-5D86D5BCAEAB}"/>
              </a:ext>
            </a:extLst>
          </p:cNvPr>
          <p:cNvSpPr>
            <a:spLocks noGrp="1"/>
          </p:cNvSpPr>
          <p:nvPr>
            <p:ph type="title"/>
          </p:nvPr>
        </p:nvSpPr>
        <p:spPr>
          <a:xfrm>
            <a:off x="723900" y="2029968"/>
            <a:ext cx="3855720" cy="1532383"/>
          </a:xfrm>
        </p:spPr>
        <p:txBody>
          <a:bodyPr>
            <a:noAutofit/>
          </a:bodyPr>
          <a:lstStyle/>
          <a:p>
            <a:pPr algn="ctr"/>
            <a:r>
              <a:rPr lang="de-DE" sz="5400" dirty="0"/>
              <a:t>Gerd Lüdemann</a:t>
            </a:r>
            <a:endParaRPr lang="en-US" sz="5400" dirty="0"/>
          </a:p>
        </p:txBody>
      </p:sp>
      <p:sp>
        <p:nvSpPr>
          <p:cNvPr id="4" name="Text Placeholder 3">
            <a:extLst>
              <a:ext uri="{FF2B5EF4-FFF2-40B4-BE49-F238E27FC236}">
                <a16:creationId xmlns:a16="http://schemas.microsoft.com/office/drawing/2014/main" id="{EE431CEC-8D9C-693A-1309-E5585C6BC424}"/>
              </a:ext>
            </a:extLst>
          </p:cNvPr>
          <p:cNvSpPr>
            <a:spLocks noGrp="1"/>
          </p:cNvSpPr>
          <p:nvPr>
            <p:ph type="body" sz="half" idx="2"/>
          </p:nvPr>
        </p:nvSpPr>
        <p:spPr>
          <a:xfrm>
            <a:off x="723900" y="3562350"/>
            <a:ext cx="3855720" cy="1019175"/>
          </a:xfrm>
        </p:spPr>
        <p:txBody>
          <a:bodyPr>
            <a:normAutofit/>
          </a:bodyPr>
          <a:lstStyle/>
          <a:p>
            <a:pPr algn="ctr"/>
            <a:r>
              <a:rPr lang="de-DE" sz="2400" b="1" dirty="0"/>
              <a:t>1946–2021</a:t>
            </a:r>
            <a:endParaRPr lang="en-US" sz="2400" b="1" dirty="0"/>
          </a:p>
        </p:txBody>
      </p:sp>
      <p:pic>
        <p:nvPicPr>
          <p:cNvPr id="8" name="Picture Placeholder 7">
            <a:extLst>
              <a:ext uri="{FF2B5EF4-FFF2-40B4-BE49-F238E27FC236}">
                <a16:creationId xmlns:a16="http://schemas.microsoft.com/office/drawing/2014/main" id="{5AC9ACB1-B38C-6F63-DC5D-1A813204E3C2}"/>
              </a:ext>
            </a:extLst>
          </p:cNvPr>
          <p:cNvPicPr>
            <a:picLocks noGrp="1" noChangeAspect="1"/>
          </p:cNvPicPr>
          <p:nvPr>
            <p:ph type="pic" idx="1"/>
          </p:nvPr>
        </p:nvPicPr>
        <p:blipFill>
          <a:blip r:embed="rId2"/>
          <a:srcRect l="17631" r="17631"/>
          <a:stretch>
            <a:fillRect/>
          </a:stretch>
        </p:blipFill>
        <p:spPr/>
      </p:pic>
    </p:spTree>
    <p:extLst>
      <p:ext uri="{BB962C8B-B14F-4D97-AF65-F5344CB8AC3E}">
        <p14:creationId xmlns:p14="http://schemas.microsoft.com/office/powerpoint/2010/main" val="2319638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8E220-E0BA-2BB4-997C-5D86D5BCAEAB}"/>
              </a:ext>
            </a:extLst>
          </p:cNvPr>
          <p:cNvSpPr>
            <a:spLocks noGrp="1"/>
          </p:cNvSpPr>
          <p:nvPr>
            <p:ph type="title"/>
          </p:nvPr>
        </p:nvSpPr>
        <p:spPr>
          <a:xfrm>
            <a:off x="723900" y="2029968"/>
            <a:ext cx="3855720" cy="1532383"/>
          </a:xfrm>
        </p:spPr>
        <p:txBody>
          <a:bodyPr>
            <a:noAutofit/>
          </a:bodyPr>
          <a:lstStyle/>
          <a:p>
            <a:pPr algn="ctr"/>
            <a:r>
              <a:rPr lang="de-DE" sz="5400" dirty="0"/>
              <a:t>Joseph</a:t>
            </a:r>
            <a:br>
              <a:rPr lang="de-DE" sz="5400" dirty="0"/>
            </a:br>
            <a:r>
              <a:rPr lang="de-DE" sz="5400" dirty="0"/>
              <a:t>Ratzinger</a:t>
            </a:r>
            <a:endParaRPr lang="en-US" sz="5400" dirty="0"/>
          </a:p>
        </p:txBody>
      </p:sp>
      <p:sp>
        <p:nvSpPr>
          <p:cNvPr id="4" name="Text Placeholder 3">
            <a:extLst>
              <a:ext uri="{FF2B5EF4-FFF2-40B4-BE49-F238E27FC236}">
                <a16:creationId xmlns:a16="http://schemas.microsoft.com/office/drawing/2014/main" id="{EE431CEC-8D9C-693A-1309-E5585C6BC424}"/>
              </a:ext>
            </a:extLst>
          </p:cNvPr>
          <p:cNvSpPr>
            <a:spLocks noGrp="1"/>
          </p:cNvSpPr>
          <p:nvPr>
            <p:ph type="body" sz="half" idx="2"/>
          </p:nvPr>
        </p:nvSpPr>
        <p:spPr>
          <a:xfrm>
            <a:off x="723900" y="3562350"/>
            <a:ext cx="3855720" cy="1019175"/>
          </a:xfrm>
        </p:spPr>
        <p:txBody>
          <a:bodyPr>
            <a:normAutofit/>
          </a:bodyPr>
          <a:lstStyle/>
          <a:p>
            <a:pPr algn="ctr"/>
            <a:r>
              <a:rPr lang="de-DE" sz="2400" b="1"/>
              <a:t>1927–2022</a:t>
            </a:r>
            <a:endParaRPr lang="en-US" sz="2400" b="1" dirty="0"/>
          </a:p>
        </p:txBody>
      </p:sp>
      <p:pic>
        <p:nvPicPr>
          <p:cNvPr id="12" name="Picture Placeholder 11">
            <a:extLst>
              <a:ext uri="{FF2B5EF4-FFF2-40B4-BE49-F238E27FC236}">
                <a16:creationId xmlns:a16="http://schemas.microsoft.com/office/drawing/2014/main" id="{A020D35A-25E5-0D06-6E2A-AB71FE723A83}"/>
              </a:ext>
            </a:extLst>
          </p:cNvPr>
          <p:cNvPicPr>
            <a:picLocks noGrp="1" noChangeAspect="1"/>
          </p:cNvPicPr>
          <p:nvPr>
            <p:ph type="pic" idx="1"/>
          </p:nvPr>
        </p:nvPicPr>
        <p:blipFill>
          <a:blip r:embed="rId2"/>
          <a:srcRect l="17037" r="17037"/>
          <a:stretch>
            <a:fillRect/>
          </a:stretch>
        </p:blipFill>
        <p:spPr/>
      </p:pic>
    </p:spTree>
    <p:extLst>
      <p:ext uri="{BB962C8B-B14F-4D97-AF65-F5344CB8AC3E}">
        <p14:creationId xmlns:p14="http://schemas.microsoft.com/office/powerpoint/2010/main" val="667473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4117B-060B-ED69-E0E4-89FD38B56148}"/>
              </a:ext>
            </a:extLst>
          </p:cNvPr>
          <p:cNvSpPr>
            <a:spLocks noGrp="1"/>
          </p:cNvSpPr>
          <p:nvPr>
            <p:ph type="title"/>
          </p:nvPr>
        </p:nvSpPr>
        <p:spPr/>
        <p:txBody>
          <a:bodyPr/>
          <a:lstStyle/>
          <a:p>
            <a:r>
              <a:rPr lang="de-DE" dirty="0"/>
              <a:t>Benedikt XVI</a:t>
            </a:r>
            <a:endParaRPr lang="en-US" dirty="0"/>
          </a:p>
        </p:txBody>
      </p:sp>
      <p:sp>
        <p:nvSpPr>
          <p:cNvPr id="3" name="Content Placeholder 2">
            <a:extLst>
              <a:ext uri="{FF2B5EF4-FFF2-40B4-BE49-F238E27FC236}">
                <a16:creationId xmlns:a16="http://schemas.microsoft.com/office/drawing/2014/main" id="{120A36C8-CE14-7CD1-6F34-0FF938DC01E0}"/>
              </a:ext>
            </a:extLst>
          </p:cNvPr>
          <p:cNvSpPr>
            <a:spLocks noGrp="1"/>
          </p:cNvSpPr>
          <p:nvPr>
            <p:ph idx="1"/>
          </p:nvPr>
        </p:nvSpPr>
        <p:spPr>
          <a:xfrm>
            <a:off x="1371600" y="1666875"/>
            <a:ext cx="9601200" cy="4876800"/>
          </a:xfrm>
        </p:spPr>
        <p:txBody>
          <a:bodyPr>
            <a:normAutofit lnSpcReduction="10000"/>
          </a:bodyPr>
          <a:lstStyle/>
          <a:p>
            <a:pPr marL="0" marR="0" indent="0">
              <a:lnSpc>
                <a:spcPct val="107000"/>
              </a:lnSpc>
              <a:spcBef>
                <a:spcPts val="0"/>
              </a:spcBef>
              <a:spcAft>
                <a:spcPts val="800"/>
              </a:spcAft>
              <a:buNone/>
            </a:pPr>
            <a:r>
              <a:rPr lang="de-DE" sz="2800" dirty="0">
                <a:effectLst/>
                <a:ea typeface="Calibri" panose="020F0502020204030204" pitchFamily="34" charset="0"/>
                <a:cs typeface="Arial" panose="020B0604020202020204" pitchFamily="34" charset="0"/>
              </a:rPr>
              <a:t>„Aus scheinbaren Ergebnissen der wissenschaftlichen Exegese sind die schlimmsten Bücher der Zerstörung der Gestalt Jesu, der Demontage des Glaubens gefochten worden. Heute wird die Bibel weithin dem Maßstab des sogenannten modernen Weltbildes unterworfen, dessen Grunddogma es ist, dass Gott in der Geschichte gar nicht handeln kann</a:t>
            </a:r>
            <a:r>
              <a:rPr lang="de-DE" sz="2800" dirty="0">
                <a:effectLst/>
                <a:latin typeface="Calibri" panose="020F0502020204030204" pitchFamily="34" charset="0"/>
                <a:ea typeface="Calibri" panose="020F0502020204030204" pitchFamily="34" charset="0"/>
                <a:cs typeface="Calibri" panose="020F0502020204030204" pitchFamily="34" charset="0"/>
              </a:rPr>
              <a:t>―</a:t>
            </a:r>
            <a:r>
              <a:rPr lang="de-DE" sz="2800" dirty="0">
                <a:effectLst/>
                <a:ea typeface="Calibri" panose="020F0502020204030204" pitchFamily="34" charset="0"/>
                <a:cs typeface="Arial" panose="020B0604020202020204" pitchFamily="34" charset="0"/>
              </a:rPr>
              <a:t>dass also alles, was Gott betrifft, in den Bereich des Subjektiven zu verlegen sei. Dann spricht die Bibel nicht mehr von Gott, dem lebendigen Gott, sondern dann sprechen nur noch wir selber und bestimmen, was Gott tun kann und was wir tun wollen oder sollen.“</a:t>
            </a:r>
            <a:endParaRPr lang="en-US" sz="28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58474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4117B-060B-ED69-E0E4-89FD38B56148}"/>
              </a:ext>
            </a:extLst>
          </p:cNvPr>
          <p:cNvSpPr>
            <a:spLocks noGrp="1"/>
          </p:cNvSpPr>
          <p:nvPr>
            <p:ph type="title"/>
          </p:nvPr>
        </p:nvSpPr>
        <p:spPr/>
        <p:txBody>
          <a:bodyPr/>
          <a:lstStyle/>
          <a:p>
            <a:r>
              <a:rPr lang="de-DE" dirty="0"/>
              <a:t>Benedikt XVI</a:t>
            </a:r>
            <a:endParaRPr lang="en-US" dirty="0"/>
          </a:p>
        </p:txBody>
      </p:sp>
      <p:sp>
        <p:nvSpPr>
          <p:cNvPr id="3" name="Content Placeholder 2">
            <a:extLst>
              <a:ext uri="{FF2B5EF4-FFF2-40B4-BE49-F238E27FC236}">
                <a16:creationId xmlns:a16="http://schemas.microsoft.com/office/drawing/2014/main" id="{120A36C8-CE14-7CD1-6F34-0FF938DC01E0}"/>
              </a:ext>
            </a:extLst>
          </p:cNvPr>
          <p:cNvSpPr>
            <a:spLocks noGrp="1"/>
          </p:cNvSpPr>
          <p:nvPr>
            <p:ph idx="1"/>
          </p:nvPr>
        </p:nvSpPr>
        <p:spPr>
          <a:xfrm>
            <a:off x="1371600" y="1666875"/>
            <a:ext cx="9601200" cy="4876800"/>
          </a:xfrm>
        </p:spPr>
        <p:txBody>
          <a:bodyPr>
            <a:normAutofit/>
          </a:bodyPr>
          <a:lstStyle/>
          <a:p>
            <a:pPr marL="0" marR="0" indent="0">
              <a:lnSpc>
                <a:spcPct val="107000"/>
              </a:lnSpc>
              <a:spcBef>
                <a:spcPts val="0"/>
              </a:spcBef>
              <a:spcAft>
                <a:spcPts val="800"/>
              </a:spcAft>
              <a:buNone/>
            </a:pPr>
            <a:r>
              <a:rPr lang="en-US" sz="3200" dirty="0">
                <a:effectLst/>
                <a:ea typeface="Calibri" panose="020F0502020204030204" pitchFamily="34" charset="0"/>
                <a:cs typeface="Arial" panose="020B0604020202020204" pitchFamily="34" charset="0"/>
              </a:rPr>
              <a:t>„W</a:t>
            </a:r>
            <a:r>
              <a:rPr lang="de-DE" sz="3200" dirty="0" err="1">
                <a:effectLst/>
                <a:ea typeface="Calibri" panose="020F0502020204030204" pitchFamily="34" charset="0"/>
                <a:cs typeface="Arial" panose="020B0604020202020204" pitchFamily="34" charset="0"/>
              </a:rPr>
              <a:t>enigstens</a:t>
            </a:r>
            <a:r>
              <a:rPr lang="de-DE" sz="3200" dirty="0">
                <a:effectLst/>
                <a:ea typeface="Calibri" panose="020F0502020204030204" pitchFamily="34" charset="0"/>
                <a:cs typeface="Arial" panose="020B0604020202020204" pitchFamily="34" charset="0"/>
              </a:rPr>
              <a:t> in ganz großen Linien möchte ich die aus diesen </a:t>
            </a:r>
            <a:r>
              <a:rPr lang="de-DE" sz="3200" dirty="0" err="1">
                <a:effectLst/>
                <a:ea typeface="Calibri" panose="020F0502020204030204" pitchFamily="34" charset="0"/>
                <a:cs typeface="Arial" panose="020B0604020202020204" pitchFamily="34" charset="0"/>
              </a:rPr>
              <a:t>Dokume</a:t>
            </a:r>
            <a:r>
              <a:rPr lang="en-US" sz="3200" dirty="0">
                <a:effectLst/>
                <a:ea typeface="Calibri" panose="020F0502020204030204" pitchFamily="34" charset="0"/>
                <a:cs typeface="Arial" panose="020B0604020202020204" pitchFamily="34" charset="0"/>
              </a:rPr>
              <a:t>n</a:t>
            </a:r>
            <a:r>
              <a:rPr lang="de-DE" sz="3200" dirty="0" err="1">
                <a:effectLst/>
                <a:ea typeface="Calibri" panose="020F0502020204030204" pitchFamily="34" charset="0"/>
                <a:cs typeface="Arial" panose="020B0604020202020204" pitchFamily="34" charset="0"/>
              </a:rPr>
              <a:t>ten</a:t>
            </a:r>
            <a:r>
              <a:rPr lang="de-DE" sz="3200" dirty="0">
                <a:effectLst/>
                <a:ea typeface="Calibri" panose="020F0502020204030204" pitchFamily="34" charset="0"/>
                <a:cs typeface="Arial" panose="020B0604020202020204" pitchFamily="34" charset="0"/>
              </a:rPr>
              <a:t> resultierenden methodischen </a:t>
            </a:r>
            <a:r>
              <a:rPr lang="de-DE" sz="3200" dirty="0" err="1">
                <a:effectLst/>
                <a:ea typeface="Calibri" panose="020F0502020204030204" pitchFamily="34" charset="0"/>
                <a:cs typeface="Arial" panose="020B0604020202020204" pitchFamily="34" charset="0"/>
              </a:rPr>
              <a:t>Or</a:t>
            </a:r>
            <a:r>
              <a:rPr lang="en-US" sz="3200" dirty="0" err="1">
                <a:effectLst/>
                <a:ea typeface="Calibri" panose="020F0502020204030204" pitchFamily="34" charset="0"/>
                <a:cs typeface="Arial" panose="020B0604020202020204" pitchFamily="34" charset="0"/>
              </a:rPr>
              <a:t>i</a:t>
            </a:r>
            <a:r>
              <a:rPr lang="de-DE" sz="3200" dirty="0" err="1">
                <a:effectLst/>
                <a:ea typeface="Calibri" panose="020F0502020204030204" pitchFamily="34" charset="0"/>
                <a:cs typeface="Arial" panose="020B0604020202020204" pitchFamily="34" charset="0"/>
              </a:rPr>
              <a:t>entierungen</a:t>
            </a:r>
            <a:r>
              <a:rPr lang="de-DE" sz="3200" dirty="0">
                <a:effectLst/>
                <a:ea typeface="Calibri" panose="020F0502020204030204" pitchFamily="34" charset="0"/>
                <a:cs typeface="Arial" panose="020B0604020202020204" pitchFamily="34" charset="0"/>
              </a:rPr>
              <a:t> andeuten, die mich bei der Arbeit an meinem Buch geleitet haben. Da gilt zunächst, dass die hi</a:t>
            </a:r>
            <a:r>
              <a:rPr lang="en-US" sz="3200" dirty="0">
                <a:effectLst/>
                <a:ea typeface="Calibri" panose="020F0502020204030204" pitchFamily="34" charset="0"/>
                <a:cs typeface="Arial" panose="020B0604020202020204" pitchFamily="34" charset="0"/>
              </a:rPr>
              <a:t>s</a:t>
            </a:r>
            <a:r>
              <a:rPr lang="de-DE" sz="3200" dirty="0">
                <a:effectLst/>
                <a:ea typeface="Calibri" panose="020F0502020204030204" pitchFamily="34" charset="0"/>
                <a:cs typeface="Arial" panose="020B0604020202020204" pitchFamily="34" charset="0"/>
              </a:rPr>
              <a:t>torische Methode</a:t>
            </a:r>
            <a:r>
              <a:rPr lang="en-US" sz="3200" dirty="0">
                <a:effectLst/>
                <a:ea typeface="Calibri" panose="020F0502020204030204" pitchFamily="34" charset="0"/>
                <a:cs typeface="Arial" panose="020B0604020202020204" pitchFamily="34" charset="0"/>
              </a:rPr>
              <a:t>―</a:t>
            </a:r>
            <a:r>
              <a:rPr lang="de-DE" sz="3200" dirty="0">
                <a:effectLst/>
                <a:ea typeface="Calibri" panose="020F0502020204030204" pitchFamily="34" charset="0"/>
                <a:cs typeface="Arial" panose="020B0604020202020204" pitchFamily="34" charset="0"/>
              </a:rPr>
              <a:t>gerade vom inneren Wesen der T</a:t>
            </a:r>
            <a:r>
              <a:rPr lang="en-US" sz="3200" dirty="0">
                <a:effectLst/>
                <a:ea typeface="Calibri" panose="020F0502020204030204" pitchFamily="34" charset="0"/>
                <a:cs typeface="Arial" panose="020B0604020202020204" pitchFamily="34" charset="0"/>
              </a:rPr>
              <a:t>h</a:t>
            </a:r>
            <a:r>
              <a:rPr lang="de-DE" sz="3200" dirty="0" err="1">
                <a:effectLst/>
                <a:ea typeface="Calibri" panose="020F0502020204030204" pitchFamily="34" charset="0"/>
                <a:cs typeface="Arial" panose="020B0604020202020204" pitchFamily="34" charset="0"/>
              </a:rPr>
              <a:t>eologie</a:t>
            </a:r>
            <a:r>
              <a:rPr lang="de-DE" sz="3200" dirty="0">
                <a:effectLst/>
                <a:ea typeface="Calibri" panose="020F0502020204030204" pitchFamily="34" charset="0"/>
                <a:cs typeface="Arial" panose="020B0604020202020204" pitchFamily="34" charset="0"/>
              </a:rPr>
              <a:t> und des Glaubens her</a:t>
            </a:r>
            <a:r>
              <a:rPr lang="en-US" sz="3200" dirty="0">
                <a:effectLst/>
                <a:ea typeface="Calibri" panose="020F0502020204030204" pitchFamily="34" charset="0"/>
                <a:cs typeface="Arial" panose="020B0604020202020204" pitchFamily="34" charset="0"/>
              </a:rPr>
              <a:t>―</a:t>
            </a:r>
            <a:r>
              <a:rPr lang="de-DE" sz="3200" dirty="0">
                <a:effectLst/>
                <a:ea typeface="Calibri" panose="020F0502020204030204" pitchFamily="34" charset="0"/>
                <a:cs typeface="Arial" panose="020B0604020202020204" pitchFamily="34" charset="0"/>
              </a:rPr>
              <a:t>eine unverzichtbare Dimension der exegetischen Arbeit ist und bleibt.</a:t>
            </a:r>
            <a:r>
              <a:rPr lang="en-US" sz="3200" dirty="0">
                <a:effectLst/>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407304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4117B-060B-ED69-E0E4-89FD38B56148}"/>
              </a:ext>
            </a:extLst>
          </p:cNvPr>
          <p:cNvSpPr>
            <a:spLocks noGrp="1"/>
          </p:cNvSpPr>
          <p:nvPr>
            <p:ph type="title"/>
          </p:nvPr>
        </p:nvSpPr>
        <p:spPr/>
        <p:txBody>
          <a:bodyPr/>
          <a:lstStyle/>
          <a:p>
            <a:r>
              <a:rPr lang="de-DE" dirty="0"/>
              <a:t>Matthäus 24:35</a:t>
            </a:r>
            <a:endParaRPr lang="en-US" dirty="0"/>
          </a:p>
        </p:txBody>
      </p:sp>
      <p:sp>
        <p:nvSpPr>
          <p:cNvPr id="3" name="Content Placeholder 2">
            <a:extLst>
              <a:ext uri="{FF2B5EF4-FFF2-40B4-BE49-F238E27FC236}">
                <a16:creationId xmlns:a16="http://schemas.microsoft.com/office/drawing/2014/main" id="{120A36C8-CE14-7CD1-6F34-0FF938DC01E0}"/>
              </a:ext>
            </a:extLst>
          </p:cNvPr>
          <p:cNvSpPr>
            <a:spLocks noGrp="1"/>
          </p:cNvSpPr>
          <p:nvPr>
            <p:ph idx="1"/>
          </p:nvPr>
        </p:nvSpPr>
        <p:spPr/>
        <p:txBody>
          <a:bodyPr>
            <a:normAutofit/>
          </a:bodyPr>
          <a:lstStyle/>
          <a:p>
            <a:pPr marL="0" indent="0">
              <a:buNone/>
            </a:pPr>
            <a:r>
              <a:rPr lang="de-DE" sz="3200" dirty="0"/>
              <a:t>„Himmel und Erde werden vergehen; aber meine Worte werden nicht vergehen.“</a:t>
            </a:r>
            <a:endParaRPr lang="en-US" sz="3200" dirty="0"/>
          </a:p>
        </p:txBody>
      </p:sp>
    </p:spTree>
    <p:extLst>
      <p:ext uri="{BB962C8B-B14F-4D97-AF65-F5344CB8AC3E}">
        <p14:creationId xmlns:p14="http://schemas.microsoft.com/office/powerpoint/2010/main" val="2105945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8E220-E0BA-2BB4-997C-5D86D5BCAEAB}"/>
              </a:ext>
            </a:extLst>
          </p:cNvPr>
          <p:cNvSpPr>
            <a:spLocks noGrp="1"/>
          </p:cNvSpPr>
          <p:nvPr>
            <p:ph type="title"/>
          </p:nvPr>
        </p:nvSpPr>
        <p:spPr>
          <a:xfrm>
            <a:off x="723900" y="1981199"/>
            <a:ext cx="3855720" cy="1581151"/>
          </a:xfrm>
        </p:spPr>
        <p:txBody>
          <a:bodyPr>
            <a:normAutofit/>
          </a:bodyPr>
          <a:lstStyle/>
          <a:p>
            <a:pPr algn="ctr"/>
            <a:r>
              <a:rPr lang="de-DE" sz="5400" dirty="0"/>
              <a:t>Baruch de Spinoza</a:t>
            </a:r>
            <a:endParaRPr lang="en-US" sz="5400" dirty="0"/>
          </a:p>
        </p:txBody>
      </p:sp>
      <p:pic>
        <p:nvPicPr>
          <p:cNvPr id="6" name="Picture Placeholder 5">
            <a:extLst>
              <a:ext uri="{FF2B5EF4-FFF2-40B4-BE49-F238E27FC236}">
                <a16:creationId xmlns:a16="http://schemas.microsoft.com/office/drawing/2014/main" id="{3462F233-2D1A-53C8-9067-D120BFFFA13E}"/>
              </a:ext>
            </a:extLst>
          </p:cNvPr>
          <p:cNvPicPr>
            <a:picLocks noGrp="1" noChangeAspect="1"/>
          </p:cNvPicPr>
          <p:nvPr>
            <p:ph type="pic" idx="1"/>
          </p:nvPr>
        </p:nvPicPr>
        <p:blipFill>
          <a:blip r:embed="rId2"/>
          <a:srcRect t="7624" b="7624"/>
          <a:stretch>
            <a:fillRect/>
          </a:stretch>
        </p:blipFill>
        <p:spPr/>
      </p:pic>
      <p:sp>
        <p:nvSpPr>
          <p:cNvPr id="4" name="Text Placeholder 3">
            <a:extLst>
              <a:ext uri="{FF2B5EF4-FFF2-40B4-BE49-F238E27FC236}">
                <a16:creationId xmlns:a16="http://schemas.microsoft.com/office/drawing/2014/main" id="{EE431CEC-8D9C-693A-1309-E5585C6BC424}"/>
              </a:ext>
            </a:extLst>
          </p:cNvPr>
          <p:cNvSpPr>
            <a:spLocks noGrp="1"/>
          </p:cNvSpPr>
          <p:nvPr>
            <p:ph type="body" sz="half" idx="2"/>
          </p:nvPr>
        </p:nvSpPr>
        <p:spPr>
          <a:xfrm>
            <a:off x="723900" y="3562350"/>
            <a:ext cx="3855720" cy="1019175"/>
          </a:xfrm>
        </p:spPr>
        <p:txBody>
          <a:bodyPr>
            <a:normAutofit/>
          </a:bodyPr>
          <a:lstStyle/>
          <a:p>
            <a:pPr algn="ctr"/>
            <a:r>
              <a:rPr lang="de-DE" sz="3200" b="1" dirty="0"/>
              <a:t>1632–1677</a:t>
            </a:r>
            <a:endParaRPr lang="en-US" sz="3200" b="1" dirty="0"/>
          </a:p>
        </p:txBody>
      </p:sp>
    </p:spTree>
    <p:extLst>
      <p:ext uri="{BB962C8B-B14F-4D97-AF65-F5344CB8AC3E}">
        <p14:creationId xmlns:p14="http://schemas.microsoft.com/office/powerpoint/2010/main" val="1281742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8E220-E0BA-2BB4-997C-5D86D5BCAEAB}"/>
              </a:ext>
            </a:extLst>
          </p:cNvPr>
          <p:cNvSpPr>
            <a:spLocks noGrp="1"/>
          </p:cNvSpPr>
          <p:nvPr>
            <p:ph type="title"/>
          </p:nvPr>
        </p:nvSpPr>
        <p:spPr>
          <a:xfrm>
            <a:off x="723900" y="1298448"/>
            <a:ext cx="3855720" cy="2263903"/>
          </a:xfrm>
        </p:spPr>
        <p:txBody>
          <a:bodyPr>
            <a:noAutofit/>
          </a:bodyPr>
          <a:lstStyle/>
          <a:p>
            <a:pPr algn="ctr"/>
            <a:r>
              <a:rPr lang="de-DE" sz="5400" dirty="0"/>
              <a:t>Hermann Samuel </a:t>
            </a:r>
            <a:r>
              <a:rPr lang="de-DE" sz="5400" dirty="0" err="1"/>
              <a:t>Reimarus</a:t>
            </a:r>
            <a:r>
              <a:rPr lang="de-DE" sz="5400" dirty="0"/>
              <a:t> </a:t>
            </a:r>
            <a:endParaRPr lang="en-US" sz="5400" dirty="0"/>
          </a:p>
        </p:txBody>
      </p:sp>
      <p:sp>
        <p:nvSpPr>
          <p:cNvPr id="4" name="Text Placeholder 3">
            <a:extLst>
              <a:ext uri="{FF2B5EF4-FFF2-40B4-BE49-F238E27FC236}">
                <a16:creationId xmlns:a16="http://schemas.microsoft.com/office/drawing/2014/main" id="{EE431CEC-8D9C-693A-1309-E5585C6BC424}"/>
              </a:ext>
            </a:extLst>
          </p:cNvPr>
          <p:cNvSpPr>
            <a:spLocks noGrp="1"/>
          </p:cNvSpPr>
          <p:nvPr>
            <p:ph type="body" sz="half" idx="2"/>
          </p:nvPr>
        </p:nvSpPr>
        <p:spPr>
          <a:xfrm>
            <a:off x="723900" y="3562350"/>
            <a:ext cx="3855720" cy="1019175"/>
          </a:xfrm>
        </p:spPr>
        <p:txBody>
          <a:bodyPr>
            <a:normAutofit/>
          </a:bodyPr>
          <a:lstStyle/>
          <a:p>
            <a:pPr algn="ctr"/>
            <a:r>
              <a:rPr lang="de-DE" sz="3200" b="1" dirty="0"/>
              <a:t>1694–1768</a:t>
            </a:r>
            <a:endParaRPr lang="en-US" sz="3200" b="1" dirty="0"/>
          </a:p>
        </p:txBody>
      </p:sp>
      <p:pic>
        <p:nvPicPr>
          <p:cNvPr id="16" name="Picture Placeholder 15">
            <a:extLst>
              <a:ext uri="{FF2B5EF4-FFF2-40B4-BE49-F238E27FC236}">
                <a16:creationId xmlns:a16="http://schemas.microsoft.com/office/drawing/2014/main" id="{03F43CA3-E097-F607-E0EF-4468DE9FC8E7}"/>
              </a:ext>
            </a:extLst>
          </p:cNvPr>
          <p:cNvPicPr>
            <a:picLocks noGrp="1" noChangeAspect="1"/>
          </p:cNvPicPr>
          <p:nvPr>
            <p:ph type="pic" idx="1"/>
          </p:nvPr>
        </p:nvPicPr>
        <p:blipFill>
          <a:blip r:embed="rId2"/>
          <a:srcRect t="8549" b="8549"/>
          <a:stretch>
            <a:fillRect/>
          </a:stretch>
        </p:blipFill>
        <p:spPr/>
      </p:pic>
    </p:spTree>
    <p:extLst>
      <p:ext uri="{BB962C8B-B14F-4D97-AF65-F5344CB8AC3E}">
        <p14:creationId xmlns:p14="http://schemas.microsoft.com/office/powerpoint/2010/main" val="4214577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8E220-E0BA-2BB4-997C-5D86D5BCAEAB}"/>
              </a:ext>
            </a:extLst>
          </p:cNvPr>
          <p:cNvSpPr>
            <a:spLocks noGrp="1"/>
          </p:cNvSpPr>
          <p:nvPr>
            <p:ph type="title"/>
          </p:nvPr>
        </p:nvSpPr>
        <p:spPr>
          <a:xfrm>
            <a:off x="723900" y="1298448"/>
            <a:ext cx="3855720" cy="2263903"/>
          </a:xfrm>
        </p:spPr>
        <p:txBody>
          <a:bodyPr>
            <a:noAutofit/>
          </a:bodyPr>
          <a:lstStyle/>
          <a:p>
            <a:pPr algn="ctr"/>
            <a:r>
              <a:rPr lang="de-DE" sz="5400" dirty="0"/>
              <a:t>Gotthold Ephraim Lessing </a:t>
            </a:r>
            <a:endParaRPr lang="en-US" sz="5400" dirty="0"/>
          </a:p>
        </p:txBody>
      </p:sp>
      <p:sp>
        <p:nvSpPr>
          <p:cNvPr id="4" name="Text Placeholder 3">
            <a:extLst>
              <a:ext uri="{FF2B5EF4-FFF2-40B4-BE49-F238E27FC236}">
                <a16:creationId xmlns:a16="http://schemas.microsoft.com/office/drawing/2014/main" id="{EE431CEC-8D9C-693A-1309-E5585C6BC424}"/>
              </a:ext>
            </a:extLst>
          </p:cNvPr>
          <p:cNvSpPr>
            <a:spLocks noGrp="1"/>
          </p:cNvSpPr>
          <p:nvPr>
            <p:ph type="body" sz="half" idx="2"/>
          </p:nvPr>
        </p:nvSpPr>
        <p:spPr>
          <a:xfrm>
            <a:off x="723900" y="3562350"/>
            <a:ext cx="3855720" cy="1019175"/>
          </a:xfrm>
        </p:spPr>
        <p:txBody>
          <a:bodyPr>
            <a:normAutofit/>
          </a:bodyPr>
          <a:lstStyle/>
          <a:p>
            <a:pPr algn="ctr"/>
            <a:r>
              <a:rPr lang="de-DE" sz="3200" b="1" dirty="0"/>
              <a:t>1729–1781</a:t>
            </a:r>
            <a:endParaRPr lang="en-US" sz="3200" b="1" dirty="0"/>
          </a:p>
        </p:txBody>
      </p:sp>
      <p:pic>
        <p:nvPicPr>
          <p:cNvPr id="7" name="Picture Placeholder 6">
            <a:extLst>
              <a:ext uri="{FF2B5EF4-FFF2-40B4-BE49-F238E27FC236}">
                <a16:creationId xmlns:a16="http://schemas.microsoft.com/office/drawing/2014/main" id="{76CEE319-F86C-0CE2-F35A-26C10D48B1DC}"/>
              </a:ext>
            </a:extLst>
          </p:cNvPr>
          <p:cNvPicPr>
            <a:picLocks noGrp="1" noChangeAspect="1"/>
          </p:cNvPicPr>
          <p:nvPr>
            <p:ph type="pic" idx="1"/>
          </p:nvPr>
        </p:nvPicPr>
        <p:blipFill>
          <a:blip r:embed="rId2"/>
          <a:srcRect t="7384" b="7384"/>
          <a:stretch>
            <a:fillRect/>
          </a:stretch>
        </p:blipFill>
        <p:spPr/>
      </p:pic>
    </p:spTree>
    <p:extLst>
      <p:ext uri="{BB962C8B-B14F-4D97-AF65-F5344CB8AC3E}">
        <p14:creationId xmlns:p14="http://schemas.microsoft.com/office/powerpoint/2010/main" val="3832207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8E220-E0BA-2BB4-997C-5D86D5BCAEAB}"/>
              </a:ext>
            </a:extLst>
          </p:cNvPr>
          <p:cNvSpPr>
            <a:spLocks noGrp="1"/>
          </p:cNvSpPr>
          <p:nvPr>
            <p:ph type="title"/>
          </p:nvPr>
        </p:nvSpPr>
        <p:spPr>
          <a:xfrm>
            <a:off x="723900" y="1298448"/>
            <a:ext cx="3855720" cy="2263903"/>
          </a:xfrm>
        </p:spPr>
        <p:txBody>
          <a:bodyPr>
            <a:noAutofit/>
          </a:bodyPr>
          <a:lstStyle/>
          <a:p>
            <a:pPr algn="ctr"/>
            <a:r>
              <a:rPr lang="de-DE" sz="5400" dirty="0"/>
              <a:t>Johann</a:t>
            </a:r>
            <a:br>
              <a:rPr lang="de-DE" sz="5400" dirty="0"/>
            </a:br>
            <a:r>
              <a:rPr lang="de-DE" sz="5400" dirty="0"/>
              <a:t>Salomo</a:t>
            </a:r>
            <a:br>
              <a:rPr lang="de-DE" sz="5400" dirty="0"/>
            </a:br>
            <a:r>
              <a:rPr lang="de-DE" sz="5400" dirty="0"/>
              <a:t>Semler</a:t>
            </a:r>
            <a:endParaRPr lang="en-US" sz="5400" dirty="0"/>
          </a:p>
        </p:txBody>
      </p:sp>
      <p:sp>
        <p:nvSpPr>
          <p:cNvPr id="4" name="Text Placeholder 3">
            <a:extLst>
              <a:ext uri="{FF2B5EF4-FFF2-40B4-BE49-F238E27FC236}">
                <a16:creationId xmlns:a16="http://schemas.microsoft.com/office/drawing/2014/main" id="{EE431CEC-8D9C-693A-1309-E5585C6BC424}"/>
              </a:ext>
            </a:extLst>
          </p:cNvPr>
          <p:cNvSpPr>
            <a:spLocks noGrp="1"/>
          </p:cNvSpPr>
          <p:nvPr>
            <p:ph type="body" sz="half" idx="2"/>
          </p:nvPr>
        </p:nvSpPr>
        <p:spPr>
          <a:xfrm>
            <a:off x="723900" y="3562350"/>
            <a:ext cx="3855720" cy="1019175"/>
          </a:xfrm>
        </p:spPr>
        <p:txBody>
          <a:bodyPr>
            <a:normAutofit/>
          </a:bodyPr>
          <a:lstStyle/>
          <a:p>
            <a:pPr algn="ctr"/>
            <a:r>
              <a:rPr lang="de-DE" sz="3200" b="1" dirty="0"/>
              <a:t>1725–1791</a:t>
            </a:r>
            <a:endParaRPr lang="en-US" sz="3200" b="1" dirty="0"/>
          </a:p>
        </p:txBody>
      </p:sp>
      <p:pic>
        <p:nvPicPr>
          <p:cNvPr id="8" name="Picture Placeholder 7">
            <a:extLst>
              <a:ext uri="{FF2B5EF4-FFF2-40B4-BE49-F238E27FC236}">
                <a16:creationId xmlns:a16="http://schemas.microsoft.com/office/drawing/2014/main" id="{68DE782E-3BB1-FD67-A2EC-C3F3CF572145}"/>
              </a:ext>
            </a:extLst>
          </p:cNvPr>
          <p:cNvPicPr>
            <a:picLocks noGrp="1" noChangeAspect="1"/>
          </p:cNvPicPr>
          <p:nvPr>
            <p:ph type="pic" idx="1"/>
          </p:nvPr>
        </p:nvPicPr>
        <p:blipFill>
          <a:blip r:embed="rId2"/>
          <a:srcRect t="16017" b="16017"/>
          <a:stretch>
            <a:fillRect/>
          </a:stretch>
        </p:blipFill>
        <p:spPr/>
      </p:pic>
    </p:spTree>
    <p:extLst>
      <p:ext uri="{BB962C8B-B14F-4D97-AF65-F5344CB8AC3E}">
        <p14:creationId xmlns:p14="http://schemas.microsoft.com/office/powerpoint/2010/main" val="4094880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8E220-E0BA-2BB4-997C-5D86D5BCAEAB}"/>
              </a:ext>
            </a:extLst>
          </p:cNvPr>
          <p:cNvSpPr>
            <a:spLocks noGrp="1"/>
          </p:cNvSpPr>
          <p:nvPr>
            <p:ph type="title"/>
          </p:nvPr>
        </p:nvSpPr>
        <p:spPr>
          <a:xfrm>
            <a:off x="723900" y="1298448"/>
            <a:ext cx="3855720" cy="2263903"/>
          </a:xfrm>
        </p:spPr>
        <p:txBody>
          <a:bodyPr>
            <a:noAutofit/>
          </a:bodyPr>
          <a:lstStyle/>
          <a:p>
            <a:pPr algn="ctr"/>
            <a:r>
              <a:rPr lang="de-DE" sz="5400" dirty="0"/>
              <a:t>Ferdinand</a:t>
            </a:r>
            <a:br>
              <a:rPr lang="de-DE" sz="5400" dirty="0"/>
            </a:br>
            <a:r>
              <a:rPr lang="de-DE" sz="5400" dirty="0"/>
              <a:t>Christian</a:t>
            </a:r>
            <a:br>
              <a:rPr lang="de-DE" sz="5400" dirty="0"/>
            </a:br>
            <a:r>
              <a:rPr lang="de-DE" sz="5400" dirty="0"/>
              <a:t>Baur</a:t>
            </a:r>
            <a:endParaRPr lang="en-US" sz="5400" dirty="0"/>
          </a:p>
        </p:txBody>
      </p:sp>
      <p:sp>
        <p:nvSpPr>
          <p:cNvPr id="4" name="Text Placeholder 3">
            <a:extLst>
              <a:ext uri="{FF2B5EF4-FFF2-40B4-BE49-F238E27FC236}">
                <a16:creationId xmlns:a16="http://schemas.microsoft.com/office/drawing/2014/main" id="{EE431CEC-8D9C-693A-1309-E5585C6BC424}"/>
              </a:ext>
            </a:extLst>
          </p:cNvPr>
          <p:cNvSpPr>
            <a:spLocks noGrp="1"/>
          </p:cNvSpPr>
          <p:nvPr>
            <p:ph type="body" sz="half" idx="2"/>
          </p:nvPr>
        </p:nvSpPr>
        <p:spPr>
          <a:xfrm>
            <a:off x="723900" y="3562350"/>
            <a:ext cx="3855720" cy="1019175"/>
          </a:xfrm>
        </p:spPr>
        <p:txBody>
          <a:bodyPr>
            <a:normAutofit/>
          </a:bodyPr>
          <a:lstStyle/>
          <a:p>
            <a:pPr algn="ctr"/>
            <a:r>
              <a:rPr lang="de-DE" sz="3200" b="1" dirty="0"/>
              <a:t>1792–1860</a:t>
            </a:r>
            <a:endParaRPr lang="en-US" sz="3200" b="1" dirty="0"/>
          </a:p>
        </p:txBody>
      </p:sp>
      <p:pic>
        <p:nvPicPr>
          <p:cNvPr id="7" name="Picture Placeholder 6">
            <a:extLst>
              <a:ext uri="{FF2B5EF4-FFF2-40B4-BE49-F238E27FC236}">
                <a16:creationId xmlns:a16="http://schemas.microsoft.com/office/drawing/2014/main" id="{CE7A84F4-CB9A-9904-F30C-1926595F68CB}"/>
              </a:ext>
            </a:extLst>
          </p:cNvPr>
          <p:cNvPicPr>
            <a:picLocks noGrp="1" noChangeAspect="1"/>
          </p:cNvPicPr>
          <p:nvPr>
            <p:ph type="pic" idx="1"/>
          </p:nvPr>
        </p:nvPicPr>
        <p:blipFill>
          <a:blip r:embed="rId2"/>
          <a:srcRect t="11215" b="11215"/>
          <a:stretch>
            <a:fillRect/>
          </a:stretch>
        </p:blipFill>
        <p:spPr/>
      </p:pic>
    </p:spTree>
    <p:extLst>
      <p:ext uri="{BB962C8B-B14F-4D97-AF65-F5344CB8AC3E}">
        <p14:creationId xmlns:p14="http://schemas.microsoft.com/office/powerpoint/2010/main" val="2846172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8E220-E0BA-2BB4-997C-5D86D5BCAEAB}"/>
              </a:ext>
            </a:extLst>
          </p:cNvPr>
          <p:cNvSpPr>
            <a:spLocks noGrp="1"/>
          </p:cNvSpPr>
          <p:nvPr>
            <p:ph type="title"/>
          </p:nvPr>
        </p:nvSpPr>
        <p:spPr>
          <a:xfrm>
            <a:off x="723900" y="1298448"/>
            <a:ext cx="3855720" cy="2263903"/>
          </a:xfrm>
        </p:spPr>
        <p:txBody>
          <a:bodyPr>
            <a:noAutofit/>
          </a:bodyPr>
          <a:lstStyle/>
          <a:p>
            <a:pPr algn="ctr"/>
            <a:r>
              <a:rPr lang="de-DE" sz="5400" dirty="0"/>
              <a:t>David</a:t>
            </a:r>
            <a:br>
              <a:rPr lang="de-DE" sz="5400" dirty="0"/>
            </a:br>
            <a:r>
              <a:rPr lang="de-DE" sz="5400" dirty="0"/>
              <a:t>Friedrich</a:t>
            </a:r>
            <a:br>
              <a:rPr lang="de-DE" sz="5400" dirty="0"/>
            </a:br>
            <a:r>
              <a:rPr lang="de-DE" sz="5400" dirty="0"/>
              <a:t>Strauß</a:t>
            </a:r>
            <a:endParaRPr lang="en-US" sz="5400" dirty="0"/>
          </a:p>
        </p:txBody>
      </p:sp>
      <p:sp>
        <p:nvSpPr>
          <p:cNvPr id="4" name="Text Placeholder 3">
            <a:extLst>
              <a:ext uri="{FF2B5EF4-FFF2-40B4-BE49-F238E27FC236}">
                <a16:creationId xmlns:a16="http://schemas.microsoft.com/office/drawing/2014/main" id="{EE431CEC-8D9C-693A-1309-E5585C6BC424}"/>
              </a:ext>
            </a:extLst>
          </p:cNvPr>
          <p:cNvSpPr>
            <a:spLocks noGrp="1"/>
          </p:cNvSpPr>
          <p:nvPr>
            <p:ph type="body" sz="half" idx="2"/>
          </p:nvPr>
        </p:nvSpPr>
        <p:spPr>
          <a:xfrm>
            <a:off x="723900" y="3562350"/>
            <a:ext cx="3855720" cy="1019175"/>
          </a:xfrm>
        </p:spPr>
        <p:txBody>
          <a:bodyPr>
            <a:normAutofit/>
          </a:bodyPr>
          <a:lstStyle/>
          <a:p>
            <a:pPr algn="ctr"/>
            <a:r>
              <a:rPr lang="de-DE" sz="3200" b="1" dirty="0"/>
              <a:t>1808–1874</a:t>
            </a:r>
            <a:endParaRPr lang="en-US" sz="3200" b="1" dirty="0"/>
          </a:p>
        </p:txBody>
      </p:sp>
      <p:pic>
        <p:nvPicPr>
          <p:cNvPr id="8" name="Picture Placeholder 7">
            <a:extLst>
              <a:ext uri="{FF2B5EF4-FFF2-40B4-BE49-F238E27FC236}">
                <a16:creationId xmlns:a16="http://schemas.microsoft.com/office/drawing/2014/main" id="{D2461087-0996-58A7-FFA0-D95CC7E24824}"/>
              </a:ext>
            </a:extLst>
          </p:cNvPr>
          <p:cNvPicPr>
            <a:picLocks noGrp="1" noChangeAspect="1"/>
          </p:cNvPicPr>
          <p:nvPr>
            <p:ph type="pic" idx="1"/>
          </p:nvPr>
        </p:nvPicPr>
        <p:blipFill>
          <a:blip r:embed="rId2"/>
          <a:srcRect t="17166" b="17166"/>
          <a:stretch>
            <a:fillRect/>
          </a:stretch>
        </p:blipFill>
        <p:spPr/>
      </p:pic>
    </p:spTree>
    <p:extLst>
      <p:ext uri="{BB962C8B-B14F-4D97-AF65-F5344CB8AC3E}">
        <p14:creationId xmlns:p14="http://schemas.microsoft.com/office/powerpoint/2010/main" val="2740938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8E220-E0BA-2BB4-997C-5D86D5BCAEAB}"/>
              </a:ext>
            </a:extLst>
          </p:cNvPr>
          <p:cNvSpPr>
            <a:spLocks noGrp="1"/>
          </p:cNvSpPr>
          <p:nvPr>
            <p:ph type="title"/>
          </p:nvPr>
        </p:nvSpPr>
        <p:spPr>
          <a:xfrm>
            <a:off x="723900" y="2029968"/>
            <a:ext cx="3855720" cy="1532383"/>
          </a:xfrm>
        </p:spPr>
        <p:txBody>
          <a:bodyPr>
            <a:noAutofit/>
          </a:bodyPr>
          <a:lstStyle/>
          <a:p>
            <a:pPr algn="ctr"/>
            <a:r>
              <a:rPr lang="de-DE" sz="5400" dirty="0"/>
              <a:t>Albrecht</a:t>
            </a:r>
            <a:br>
              <a:rPr lang="de-DE" sz="5400" dirty="0"/>
            </a:br>
            <a:r>
              <a:rPr lang="de-DE" sz="5400" dirty="0"/>
              <a:t>Ritschl</a:t>
            </a:r>
            <a:endParaRPr lang="en-US" sz="5400" dirty="0"/>
          </a:p>
        </p:txBody>
      </p:sp>
      <p:sp>
        <p:nvSpPr>
          <p:cNvPr id="4" name="Text Placeholder 3">
            <a:extLst>
              <a:ext uri="{FF2B5EF4-FFF2-40B4-BE49-F238E27FC236}">
                <a16:creationId xmlns:a16="http://schemas.microsoft.com/office/drawing/2014/main" id="{EE431CEC-8D9C-693A-1309-E5585C6BC424}"/>
              </a:ext>
            </a:extLst>
          </p:cNvPr>
          <p:cNvSpPr>
            <a:spLocks noGrp="1"/>
          </p:cNvSpPr>
          <p:nvPr>
            <p:ph type="body" sz="half" idx="2"/>
          </p:nvPr>
        </p:nvSpPr>
        <p:spPr>
          <a:xfrm>
            <a:off x="723900" y="3562350"/>
            <a:ext cx="3855720" cy="1019175"/>
          </a:xfrm>
        </p:spPr>
        <p:txBody>
          <a:bodyPr>
            <a:normAutofit/>
          </a:bodyPr>
          <a:lstStyle/>
          <a:p>
            <a:pPr algn="ctr"/>
            <a:r>
              <a:rPr lang="de-DE" sz="3200" b="1" dirty="0"/>
              <a:t>1822–1889</a:t>
            </a:r>
            <a:endParaRPr lang="en-US" sz="3200" b="1" dirty="0"/>
          </a:p>
        </p:txBody>
      </p:sp>
      <p:pic>
        <p:nvPicPr>
          <p:cNvPr id="7" name="Picture Placeholder 6">
            <a:extLst>
              <a:ext uri="{FF2B5EF4-FFF2-40B4-BE49-F238E27FC236}">
                <a16:creationId xmlns:a16="http://schemas.microsoft.com/office/drawing/2014/main" id="{710DB59D-8448-F0B1-C339-6CA7C76EEF82}"/>
              </a:ext>
            </a:extLst>
          </p:cNvPr>
          <p:cNvPicPr>
            <a:picLocks noGrp="1" noChangeAspect="1"/>
          </p:cNvPicPr>
          <p:nvPr>
            <p:ph type="pic" idx="1"/>
          </p:nvPr>
        </p:nvPicPr>
        <p:blipFill>
          <a:blip r:embed="rId2"/>
          <a:srcRect t="13327" b="13327"/>
          <a:stretch>
            <a:fillRect/>
          </a:stretch>
        </p:blipFill>
        <p:spPr/>
      </p:pic>
    </p:spTree>
    <p:extLst>
      <p:ext uri="{BB962C8B-B14F-4D97-AF65-F5344CB8AC3E}">
        <p14:creationId xmlns:p14="http://schemas.microsoft.com/office/powerpoint/2010/main" val="994008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8E220-E0BA-2BB4-997C-5D86D5BCAEAB}"/>
              </a:ext>
            </a:extLst>
          </p:cNvPr>
          <p:cNvSpPr>
            <a:spLocks noGrp="1"/>
          </p:cNvSpPr>
          <p:nvPr>
            <p:ph type="title"/>
          </p:nvPr>
        </p:nvSpPr>
        <p:spPr>
          <a:xfrm>
            <a:off x="723900" y="2029968"/>
            <a:ext cx="3855720" cy="1532383"/>
          </a:xfrm>
        </p:spPr>
        <p:txBody>
          <a:bodyPr>
            <a:noAutofit/>
          </a:bodyPr>
          <a:lstStyle/>
          <a:p>
            <a:pPr algn="ctr"/>
            <a:r>
              <a:rPr lang="de-DE" sz="5400" dirty="0"/>
              <a:t>Ernst</a:t>
            </a:r>
            <a:br>
              <a:rPr lang="de-DE" sz="5400" dirty="0"/>
            </a:br>
            <a:r>
              <a:rPr lang="de-DE" sz="5400" dirty="0" err="1"/>
              <a:t>Troeltsch</a:t>
            </a:r>
            <a:endParaRPr lang="en-US" sz="5400" dirty="0"/>
          </a:p>
        </p:txBody>
      </p:sp>
      <p:sp>
        <p:nvSpPr>
          <p:cNvPr id="4" name="Text Placeholder 3">
            <a:extLst>
              <a:ext uri="{FF2B5EF4-FFF2-40B4-BE49-F238E27FC236}">
                <a16:creationId xmlns:a16="http://schemas.microsoft.com/office/drawing/2014/main" id="{EE431CEC-8D9C-693A-1309-E5585C6BC424}"/>
              </a:ext>
            </a:extLst>
          </p:cNvPr>
          <p:cNvSpPr>
            <a:spLocks noGrp="1"/>
          </p:cNvSpPr>
          <p:nvPr>
            <p:ph type="body" sz="half" idx="2"/>
          </p:nvPr>
        </p:nvSpPr>
        <p:spPr>
          <a:xfrm>
            <a:off x="723900" y="3562350"/>
            <a:ext cx="3855720" cy="1019175"/>
          </a:xfrm>
        </p:spPr>
        <p:txBody>
          <a:bodyPr>
            <a:normAutofit/>
          </a:bodyPr>
          <a:lstStyle/>
          <a:p>
            <a:pPr algn="ctr"/>
            <a:r>
              <a:rPr lang="de-DE" sz="3200" b="1" dirty="0"/>
              <a:t>1865–1923</a:t>
            </a:r>
            <a:endParaRPr lang="en-US" sz="3200" b="1" dirty="0"/>
          </a:p>
        </p:txBody>
      </p:sp>
      <p:pic>
        <p:nvPicPr>
          <p:cNvPr id="8" name="Picture Placeholder 7">
            <a:extLst>
              <a:ext uri="{FF2B5EF4-FFF2-40B4-BE49-F238E27FC236}">
                <a16:creationId xmlns:a16="http://schemas.microsoft.com/office/drawing/2014/main" id="{8023221A-3C3A-0394-70C2-E220B6892CE6}"/>
              </a:ext>
            </a:extLst>
          </p:cNvPr>
          <p:cNvPicPr>
            <a:picLocks noGrp="1" noChangeAspect="1"/>
          </p:cNvPicPr>
          <p:nvPr>
            <p:ph type="pic" idx="1"/>
          </p:nvPr>
        </p:nvPicPr>
        <p:blipFill>
          <a:blip r:embed="rId2"/>
          <a:srcRect t="12127" b="12127"/>
          <a:stretch>
            <a:fillRect/>
          </a:stretch>
        </p:blipFill>
        <p:spPr/>
      </p:pic>
    </p:spTree>
    <p:extLst>
      <p:ext uri="{BB962C8B-B14F-4D97-AF65-F5344CB8AC3E}">
        <p14:creationId xmlns:p14="http://schemas.microsoft.com/office/powerpoint/2010/main" val="3345949771"/>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{6114EA0C-D3C3-4AFD-9597-CC576C84B63B}tf10001105</Template>
  <TotalTime>322</TotalTime>
  <Words>368</Words>
  <Application>Microsoft Office PowerPoint</Application>
  <PresentationFormat>Widescreen</PresentationFormat>
  <Paragraphs>41</Paragraphs>
  <Slides>19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Calibri</vt:lpstr>
      <vt:lpstr>Franklin Gothic Book</vt:lpstr>
      <vt:lpstr>Crop</vt:lpstr>
      <vt:lpstr>Was ist die Historisch-kritische Methode?</vt:lpstr>
      <vt:lpstr>Baruch de Spinoza</vt:lpstr>
      <vt:lpstr>Hermann Samuel Reimarus </vt:lpstr>
      <vt:lpstr>Gotthold Ephraim Lessing </vt:lpstr>
      <vt:lpstr>Johann Salomo Semler</vt:lpstr>
      <vt:lpstr>Ferdinand Christian Baur</vt:lpstr>
      <vt:lpstr>David Friedrich Strauß</vt:lpstr>
      <vt:lpstr>Albrecht Ritschl</vt:lpstr>
      <vt:lpstr>Ernst Troeltsch</vt:lpstr>
      <vt:lpstr>Adolf von Harnack</vt:lpstr>
      <vt:lpstr>Albert Schweizer</vt:lpstr>
      <vt:lpstr>Walter Bauer</vt:lpstr>
      <vt:lpstr>Walter Bauer, Rechtgläubigkeit und Ketzerei im ältesten Christentum</vt:lpstr>
      <vt:lpstr>Georg Strecker</vt:lpstr>
      <vt:lpstr>Gerd Lüdemann</vt:lpstr>
      <vt:lpstr>Joseph Ratzinger</vt:lpstr>
      <vt:lpstr>Benedikt XVI</vt:lpstr>
      <vt:lpstr>Benedikt XVI</vt:lpstr>
      <vt:lpstr>Matthäus 24:35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 Krise der Bibel und die Mündigkeit der Gemeinde“</dc:title>
  <dc:creator>Jonathan Armstrong</dc:creator>
  <cp:lastModifiedBy>Jonathan Armstrong</cp:lastModifiedBy>
  <cp:revision>43</cp:revision>
  <dcterms:created xsi:type="dcterms:W3CDTF">2022-08-30T09:05:28Z</dcterms:created>
  <dcterms:modified xsi:type="dcterms:W3CDTF">2024-02-29T09:18:21Z</dcterms:modified>
</cp:coreProperties>
</file>