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5" r:id="rId3"/>
    <p:sldId id="257" r:id="rId4"/>
    <p:sldId id="259" r:id="rId5"/>
    <p:sldId id="264" r:id="rId6"/>
    <p:sldId id="263" r:id="rId7"/>
    <p:sldId id="276" r:id="rId8"/>
    <p:sldId id="262" r:id="rId9"/>
    <p:sldId id="265" r:id="rId10"/>
    <p:sldId id="275" r:id="rId11"/>
    <p:sldId id="271" r:id="rId12"/>
    <p:sldId id="268" r:id="rId13"/>
    <p:sldId id="282" r:id="rId14"/>
    <p:sldId id="270" r:id="rId15"/>
    <p:sldId id="266" r:id="rId16"/>
    <p:sldId id="267" r:id="rId17"/>
    <p:sldId id="272" r:id="rId18"/>
    <p:sldId id="269" r:id="rId19"/>
    <p:sldId id="283" r:id="rId20"/>
    <p:sldId id="273" r:id="rId21"/>
    <p:sldId id="284" r:id="rId22"/>
    <p:sldId id="286" r:id="rId23"/>
    <p:sldId id="298" r:id="rId24"/>
    <p:sldId id="294" r:id="rId25"/>
    <p:sldId id="287" r:id="rId26"/>
    <p:sldId id="296" r:id="rId27"/>
    <p:sldId id="292" r:id="rId28"/>
    <p:sldId id="299" r:id="rId29"/>
    <p:sldId id="288" r:id="rId30"/>
    <p:sldId id="289" r:id="rId31"/>
    <p:sldId id="291" r:id="rId32"/>
    <p:sldId id="301" r:id="rId33"/>
    <p:sldId id="295" r:id="rId34"/>
    <p:sldId id="302" r:id="rId35"/>
    <p:sldId id="290" r:id="rId36"/>
    <p:sldId id="293" r:id="rId37"/>
    <p:sldId id="303" r:id="rId38"/>
    <p:sldId id="30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12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p:normalViewPr>
  <p:slideViewPr>
    <p:cSldViewPr snapToGrid="0">
      <p:cViewPr varScale="1">
        <p:scale>
          <a:sx n="108" d="100"/>
          <a:sy n="108" d="100"/>
        </p:scale>
        <p:origin x="8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3/2/2024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3/2/2024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3/2/2024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6269-E64F-3250-5B3C-7F17D077C697}"/>
              </a:ext>
            </a:extLst>
          </p:cNvPr>
          <p:cNvSpPr>
            <a:spLocks noGrp="1"/>
          </p:cNvSpPr>
          <p:nvPr>
            <p:ph type="ctrTitle"/>
          </p:nvPr>
        </p:nvSpPr>
        <p:spPr>
          <a:xfrm>
            <a:off x="1915128" y="1788454"/>
            <a:ext cx="8361229" cy="1802471"/>
          </a:xfrm>
        </p:spPr>
        <p:txBody>
          <a:bodyPr/>
          <a:lstStyle/>
          <a:p>
            <a:r>
              <a:rPr lang="de-DE" sz="3600" b="1"/>
              <a:t>Die Bibel: Gotteswort</a:t>
            </a:r>
            <a:br>
              <a:rPr lang="de-DE" sz="3600" b="1"/>
            </a:br>
            <a:r>
              <a:rPr lang="de-DE" sz="3600" b="1"/>
              <a:t>im Menschenwort</a:t>
            </a:r>
            <a:endParaRPr lang="en-US" sz="3600" b="1" dirty="0"/>
          </a:p>
        </p:txBody>
      </p:sp>
      <p:sp>
        <p:nvSpPr>
          <p:cNvPr id="3" name="Subtitle 2">
            <a:extLst>
              <a:ext uri="{FF2B5EF4-FFF2-40B4-BE49-F238E27FC236}">
                <a16:creationId xmlns:a16="http://schemas.microsoft.com/office/drawing/2014/main" id="{61B80860-5CA8-59E5-1126-46EDB83794F7}"/>
              </a:ext>
            </a:extLst>
          </p:cNvPr>
          <p:cNvSpPr>
            <a:spLocks noGrp="1"/>
          </p:cNvSpPr>
          <p:nvPr>
            <p:ph type="subTitle" idx="1"/>
          </p:nvPr>
        </p:nvSpPr>
        <p:spPr>
          <a:xfrm>
            <a:off x="2679906" y="4104167"/>
            <a:ext cx="6831673" cy="1134584"/>
          </a:xfrm>
        </p:spPr>
        <p:txBody>
          <a:bodyPr>
            <a:normAutofit fontScale="92500" lnSpcReduction="10000"/>
          </a:bodyPr>
          <a:lstStyle/>
          <a:p>
            <a:pPr algn="r"/>
            <a:r>
              <a:rPr lang="de-DE" sz="1800" dirty="0"/>
              <a:t>Die Bibel: Gotteswort im Menschenwort</a:t>
            </a:r>
          </a:p>
          <a:p>
            <a:pPr algn="r"/>
            <a:r>
              <a:rPr lang="de-DE" sz="1800" dirty="0"/>
              <a:t>Landeskirchliche Gemeinschaft - Ludwigslust</a:t>
            </a:r>
          </a:p>
          <a:p>
            <a:pPr algn="r"/>
            <a:r>
              <a:rPr lang="de-DE" sz="1800" dirty="0"/>
              <a:t>Dr. Jonathan J. Armstrong</a:t>
            </a:r>
          </a:p>
          <a:p>
            <a:pPr algn="r"/>
            <a:r>
              <a:rPr lang="de-DE" sz="1800" dirty="0"/>
              <a:t>den 02. März 2024 </a:t>
            </a:r>
          </a:p>
        </p:txBody>
      </p:sp>
    </p:spTree>
    <p:extLst>
      <p:ext uri="{BB962C8B-B14F-4D97-AF65-F5344CB8AC3E}">
        <p14:creationId xmlns:p14="http://schemas.microsoft.com/office/powerpoint/2010/main" val="2380051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68EA9B-3250-A3D6-B72A-4D3E382E26F5}"/>
              </a:ext>
            </a:extLst>
          </p:cNvPr>
          <p:cNvPicPr>
            <a:picLocks noChangeAspect="1"/>
          </p:cNvPicPr>
          <p:nvPr/>
        </p:nvPicPr>
        <p:blipFill>
          <a:blip r:embed="rId2"/>
          <a:stretch>
            <a:fillRect/>
          </a:stretch>
        </p:blipFill>
        <p:spPr>
          <a:xfrm>
            <a:off x="1262216" y="0"/>
            <a:ext cx="9667567" cy="6858000"/>
          </a:xfrm>
          <a:prstGeom prst="rect">
            <a:avLst/>
          </a:prstGeom>
        </p:spPr>
      </p:pic>
    </p:spTree>
    <p:extLst>
      <p:ext uri="{BB962C8B-B14F-4D97-AF65-F5344CB8AC3E}">
        <p14:creationId xmlns:p14="http://schemas.microsoft.com/office/powerpoint/2010/main" val="113744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917C-9344-7182-30EC-37526160A6C1}"/>
              </a:ext>
            </a:extLst>
          </p:cNvPr>
          <p:cNvSpPr>
            <a:spLocks noGrp="1"/>
          </p:cNvSpPr>
          <p:nvPr>
            <p:ph type="title"/>
          </p:nvPr>
        </p:nvSpPr>
        <p:spPr/>
        <p:txBody>
          <a:bodyPr>
            <a:normAutofit/>
          </a:bodyPr>
          <a:lstStyle/>
          <a:p>
            <a:r>
              <a:rPr lang="de-DE" sz="6000" dirty="0"/>
              <a:t>I. Die Krise der Kirche</a:t>
            </a:r>
            <a:endParaRPr lang="en-US" sz="6000" dirty="0"/>
          </a:p>
        </p:txBody>
      </p:sp>
      <p:sp>
        <p:nvSpPr>
          <p:cNvPr id="3" name="Text Placeholder 2">
            <a:extLst>
              <a:ext uri="{FF2B5EF4-FFF2-40B4-BE49-F238E27FC236}">
                <a16:creationId xmlns:a16="http://schemas.microsoft.com/office/drawing/2014/main" id="{156892DD-8C37-3994-A5DF-4948345F03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672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209A6-281D-2DCB-EF1C-9157A64C9AFB}"/>
              </a:ext>
            </a:extLst>
          </p:cNvPr>
          <p:cNvPicPr>
            <a:picLocks noChangeAspect="1"/>
          </p:cNvPicPr>
          <p:nvPr/>
        </p:nvPicPr>
        <p:blipFill>
          <a:blip r:embed="rId2"/>
          <a:stretch>
            <a:fillRect/>
          </a:stretch>
        </p:blipFill>
        <p:spPr>
          <a:xfrm>
            <a:off x="3835003" y="0"/>
            <a:ext cx="4521994" cy="6858000"/>
          </a:xfrm>
          <a:prstGeom prst="rect">
            <a:avLst/>
          </a:prstGeom>
        </p:spPr>
      </p:pic>
    </p:spTree>
    <p:extLst>
      <p:ext uri="{BB962C8B-B14F-4D97-AF65-F5344CB8AC3E}">
        <p14:creationId xmlns:p14="http://schemas.microsoft.com/office/powerpoint/2010/main" val="722264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F15CFDA-2E19-C9BC-2C1A-83B4859CFC63}"/>
              </a:ext>
            </a:extLst>
          </p:cNvPr>
          <p:cNvPicPr>
            <a:picLocks noGrp="1" noChangeAspect="1"/>
          </p:cNvPicPr>
          <p:nvPr>
            <p:ph idx="1"/>
          </p:nvPr>
        </p:nvPicPr>
        <p:blipFill>
          <a:blip r:embed="rId2"/>
          <a:stretch>
            <a:fillRect/>
          </a:stretch>
        </p:blipFill>
        <p:spPr>
          <a:xfrm>
            <a:off x="310896" y="990600"/>
            <a:ext cx="4681728" cy="3121152"/>
          </a:xfrm>
        </p:spPr>
      </p:pic>
      <p:sp>
        <p:nvSpPr>
          <p:cNvPr id="4" name="Text Placeholder 3">
            <a:extLst>
              <a:ext uri="{FF2B5EF4-FFF2-40B4-BE49-F238E27FC236}">
                <a16:creationId xmlns:a16="http://schemas.microsoft.com/office/drawing/2014/main" id="{CEB5922E-0361-479E-CA0C-19BBC384A6E8}"/>
              </a:ext>
            </a:extLst>
          </p:cNvPr>
          <p:cNvSpPr>
            <a:spLocks noGrp="1"/>
          </p:cNvSpPr>
          <p:nvPr>
            <p:ph type="body" sz="half" idx="2"/>
          </p:nvPr>
        </p:nvSpPr>
        <p:spPr>
          <a:xfrm>
            <a:off x="723900" y="4191000"/>
            <a:ext cx="3855720" cy="1428750"/>
          </a:xfrm>
        </p:spPr>
        <p:txBody>
          <a:bodyPr>
            <a:normAutofit/>
          </a:bodyPr>
          <a:lstStyle/>
          <a:p>
            <a:pPr algn="ctr"/>
            <a:r>
              <a:rPr lang="de-DE" sz="3200" b="1" dirty="0">
                <a:effectLst/>
                <a:latin typeface="Calibri" panose="020F0502020204030204" pitchFamily="34" charset="0"/>
                <a:ea typeface="Calibri" panose="020F0502020204030204" pitchFamily="34" charset="0"/>
                <a:cs typeface="Arial" panose="020B0604020202020204" pitchFamily="34" charset="0"/>
              </a:rPr>
              <a:t>Prof. Dr. Bernd Raffelhüschen </a:t>
            </a:r>
            <a:endParaRPr lang="en-US" sz="2800" b="1" dirty="0"/>
          </a:p>
        </p:txBody>
      </p:sp>
      <p:sp>
        <p:nvSpPr>
          <p:cNvPr id="7" name="TextBox 6">
            <a:extLst>
              <a:ext uri="{FF2B5EF4-FFF2-40B4-BE49-F238E27FC236}">
                <a16:creationId xmlns:a16="http://schemas.microsoft.com/office/drawing/2014/main" id="{E513D316-0D1E-FA56-0D7A-F4C68D8BC073}"/>
              </a:ext>
            </a:extLst>
          </p:cNvPr>
          <p:cNvSpPr txBox="1"/>
          <p:nvPr/>
        </p:nvSpPr>
        <p:spPr>
          <a:xfrm>
            <a:off x="6172200" y="302359"/>
            <a:ext cx="5600700" cy="6555641"/>
          </a:xfrm>
          <a:prstGeom prst="rect">
            <a:avLst/>
          </a:prstGeom>
          <a:noFill/>
        </p:spPr>
        <p:txBody>
          <a:bodyPr wrap="square" rtlCol="0">
            <a:spAutoFit/>
          </a:bodyPr>
          <a:lstStyle/>
          <a:p>
            <a:r>
              <a:rPr lang="de-DE" sz="2800" dirty="0">
                <a:effectLst/>
                <a:latin typeface="Calibri" panose="020F0502020204030204" pitchFamily="34" charset="0"/>
                <a:ea typeface="Calibri" panose="020F0502020204030204" pitchFamily="34" charset="0"/>
                <a:cs typeface="Arial" panose="020B0604020202020204" pitchFamily="34" charset="0"/>
              </a:rPr>
              <a:t>	„Was wir alle intuitiv erwartet haben, zeigen auch unsere Ergebnisse: Die Mitgliederzahl der evangelischen Kirche wird sich bis zum Jahr 2060 in etwa halbieren. Das liegt – und das ist die neue Erkenntnis – aber nur zu knapp der Hälfte am demografischen Wandel – also dem Überhang von Sterbefällen über die Geburten sowie dem Wanderungssaldo. Mehr als die Hälfte des Mitgliederrückgangs beruht auf Tauf-, Austritts- und Aufnahmeverhalten.“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endParaRPr lang="en-US" sz="2800" dirty="0"/>
          </a:p>
        </p:txBody>
      </p:sp>
    </p:spTree>
    <p:extLst>
      <p:ext uri="{BB962C8B-B14F-4D97-AF65-F5344CB8AC3E}">
        <p14:creationId xmlns:p14="http://schemas.microsoft.com/office/powerpoint/2010/main" val="1120854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AF8C97-73F2-DD90-6EFA-47C98F7F8674}"/>
              </a:ext>
            </a:extLst>
          </p:cNvPr>
          <p:cNvPicPr>
            <a:picLocks noChangeAspect="1"/>
          </p:cNvPicPr>
          <p:nvPr/>
        </p:nvPicPr>
        <p:blipFill>
          <a:blip r:embed="rId2"/>
          <a:stretch>
            <a:fillRect/>
          </a:stretch>
        </p:blipFill>
        <p:spPr>
          <a:xfrm>
            <a:off x="1" y="866775"/>
            <a:ext cx="12630898" cy="5991225"/>
          </a:xfrm>
          <a:prstGeom prst="rect">
            <a:avLst/>
          </a:prstGeom>
        </p:spPr>
      </p:pic>
      <p:sp>
        <p:nvSpPr>
          <p:cNvPr id="4" name="Rectangle 3">
            <a:extLst>
              <a:ext uri="{FF2B5EF4-FFF2-40B4-BE49-F238E27FC236}">
                <a16:creationId xmlns:a16="http://schemas.microsoft.com/office/drawing/2014/main" id="{820315C2-E9B2-039C-C909-A9F91AA63571}"/>
              </a:ext>
            </a:extLst>
          </p:cNvPr>
          <p:cNvSpPr/>
          <p:nvPr/>
        </p:nvSpPr>
        <p:spPr>
          <a:xfrm>
            <a:off x="0" y="0"/>
            <a:ext cx="12630150" cy="876300"/>
          </a:xfrm>
          <a:prstGeom prst="rect">
            <a:avLst/>
          </a:prstGeom>
          <a:solidFill>
            <a:srgbClr val="571286"/>
          </a:solidFill>
          <a:ln>
            <a:solidFill>
              <a:srgbClr val="571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571286"/>
                </a:solidFill>
              </a:ln>
              <a:solidFill>
                <a:srgbClr val="571286"/>
              </a:solidFill>
            </a:endParaRPr>
          </a:p>
        </p:txBody>
      </p:sp>
    </p:spTree>
    <p:extLst>
      <p:ext uri="{BB962C8B-B14F-4D97-AF65-F5344CB8AC3E}">
        <p14:creationId xmlns:p14="http://schemas.microsoft.com/office/powerpoint/2010/main" val="2789227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2017E-0962-48FC-A65E-74B3B9166B66}"/>
              </a:ext>
            </a:extLst>
          </p:cNvPr>
          <p:cNvPicPr>
            <a:picLocks noChangeAspect="1"/>
          </p:cNvPicPr>
          <p:nvPr/>
        </p:nvPicPr>
        <p:blipFill>
          <a:blip r:embed="rId2"/>
          <a:stretch>
            <a:fillRect/>
          </a:stretch>
        </p:blipFill>
        <p:spPr>
          <a:xfrm>
            <a:off x="5013" y="0"/>
            <a:ext cx="12181974" cy="6858000"/>
          </a:xfrm>
          <a:prstGeom prst="rect">
            <a:avLst/>
          </a:prstGeom>
        </p:spPr>
      </p:pic>
    </p:spTree>
    <p:extLst>
      <p:ext uri="{BB962C8B-B14F-4D97-AF65-F5344CB8AC3E}">
        <p14:creationId xmlns:p14="http://schemas.microsoft.com/office/powerpoint/2010/main" val="316302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BE64D-63F6-AED2-4441-EF36645F8CD5}"/>
              </a:ext>
            </a:extLst>
          </p:cNvPr>
          <p:cNvPicPr>
            <a:picLocks noChangeAspect="1"/>
          </p:cNvPicPr>
          <p:nvPr/>
        </p:nvPicPr>
        <p:blipFill>
          <a:blip r:embed="rId2"/>
          <a:stretch>
            <a:fillRect/>
          </a:stretch>
        </p:blipFill>
        <p:spPr>
          <a:xfrm>
            <a:off x="5013" y="0"/>
            <a:ext cx="12181974" cy="6858000"/>
          </a:xfrm>
          <a:prstGeom prst="rect">
            <a:avLst/>
          </a:prstGeom>
        </p:spPr>
      </p:pic>
    </p:spTree>
    <p:extLst>
      <p:ext uri="{BB962C8B-B14F-4D97-AF65-F5344CB8AC3E}">
        <p14:creationId xmlns:p14="http://schemas.microsoft.com/office/powerpoint/2010/main" val="4036314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F93B43-C6D5-F4EA-F1CB-DECE6961B683}"/>
              </a:ext>
            </a:extLst>
          </p:cNvPr>
          <p:cNvSpPr>
            <a:spLocks noGrp="1"/>
          </p:cNvSpPr>
          <p:nvPr>
            <p:ph idx="1"/>
          </p:nvPr>
        </p:nvSpPr>
        <p:spPr>
          <a:xfrm>
            <a:off x="6238336" y="1246187"/>
            <a:ext cx="5212080" cy="4365626"/>
          </a:xfrm>
        </p:spPr>
        <p:txBody>
          <a:bodyPr>
            <a:normAutofit/>
          </a:bodyPr>
          <a:lstStyle/>
          <a:p>
            <a:pPr marL="0" indent="0" algn="ctr">
              <a:buNone/>
            </a:pPr>
            <a:r>
              <a:rPr lang="de-DE" sz="3600" dirty="0"/>
              <a:t>„Wir werden sinkende Mitgliederzahlen und anhaltend hohe Austrittszahlen nicht als gottgegeben hinnehmen, sondern dort, wo es möglich ist, entschieden gegensteuern.“</a:t>
            </a:r>
            <a:endParaRPr lang="en-US" sz="3600" dirty="0"/>
          </a:p>
        </p:txBody>
      </p:sp>
      <p:sp>
        <p:nvSpPr>
          <p:cNvPr id="4" name="Text Placeholder 3">
            <a:extLst>
              <a:ext uri="{FF2B5EF4-FFF2-40B4-BE49-F238E27FC236}">
                <a16:creationId xmlns:a16="http://schemas.microsoft.com/office/drawing/2014/main" id="{6D595AFE-871B-1991-24BD-7017F7F75037}"/>
              </a:ext>
            </a:extLst>
          </p:cNvPr>
          <p:cNvSpPr>
            <a:spLocks noGrp="1"/>
          </p:cNvSpPr>
          <p:nvPr>
            <p:ph type="body" sz="half" idx="2"/>
          </p:nvPr>
        </p:nvSpPr>
        <p:spPr>
          <a:xfrm>
            <a:off x="720090" y="4276724"/>
            <a:ext cx="3855720" cy="1842485"/>
          </a:xfrm>
        </p:spPr>
        <p:txBody>
          <a:bodyPr>
            <a:normAutofit/>
          </a:bodyPr>
          <a:lstStyle/>
          <a:p>
            <a:pPr algn="ctr">
              <a:spcAft>
                <a:spcPts val="0"/>
              </a:spcAft>
            </a:pPr>
            <a:r>
              <a:rPr lang="en-US" sz="3200" b="1" dirty="0">
                <a:latin typeface="Calibri" panose="020F0502020204030204" pitchFamily="34" charset="0"/>
                <a:cs typeface="Calibri" panose="020F0502020204030204" pitchFamily="34" charset="0"/>
              </a:rPr>
              <a:t>Annette </a:t>
            </a:r>
            <a:r>
              <a:rPr lang="en-US" sz="3200" b="1" dirty="0" err="1">
                <a:latin typeface="Calibri" panose="020F0502020204030204" pitchFamily="34" charset="0"/>
                <a:cs typeface="Calibri" panose="020F0502020204030204" pitchFamily="34" charset="0"/>
              </a:rPr>
              <a:t>Kurschus</a:t>
            </a:r>
            <a:r>
              <a:rPr lang="en-US" sz="3200" b="1" dirty="0">
                <a:latin typeface="Calibri" panose="020F0502020204030204" pitchFamily="34" charset="0"/>
                <a:cs typeface="Calibri" panose="020F0502020204030204" pitchFamily="34" charset="0"/>
              </a:rPr>
              <a:t>,</a:t>
            </a:r>
          </a:p>
          <a:p>
            <a:pPr algn="ctr">
              <a:spcAft>
                <a:spcPts val="0"/>
              </a:spcAft>
            </a:pPr>
            <a:r>
              <a:rPr lang="de-DE" sz="3200" b="1" dirty="0">
                <a:latin typeface="Calibri" panose="020F0502020204030204" pitchFamily="34" charset="0"/>
                <a:cs typeface="Calibri" panose="020F0502020204030204" pitchFamily="34" charset="0"/>
              </a:rPr>
              <a:t>Vorsitzende des Rates der EKD</a:t>
            </a:r>
            <a:endParaRPr lang="en-US" sz="3200"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99A09C-DA0D-D164-0660-55443B22E6AF}"/>
              </a:ext>
            </a:extLst>
          </p:cNvPr>
          <p:cNvPicPr>
            <a:picLocks noChangeAspect="1"/>
          </p:cNvPicPr>
          <p:nvPr/>
        </p:nvPicPr>
        <p:blipFill>
          <a:blip r:embed="rId2"/>
          <a:stretch>
            <a:fillRect/>
          </a:stretch>
        </p:blipFill>
        <p:spPr>
          <a:xfrm>
            <a:off x="155366" y="1359995"/>
            <a:ext cx="4988133" cy="2804509"/>
          </a:xfrm>
          <a:prstGeom prst="rect">
            <a:avLst/>
          </a:prstGeom>
        </p:spPr>
      </p:pic>
    </p:spTree>
    <p:extLst>
      <p:ext uri="{BB962C8B-B14F-4D97-AF65-F5344CB8AC3E}">
        <p14:creationId xmlns:p14="http://schemas.microsoft.com/office/powerpoint/2010/main" val="2804107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84A62-051B-AAAD-3AE9-BEDA40727718}"/>
              </a:ext>
            </a:extLst>
          </p:cNvPr>
          <p:cNvPicPr>
            <a:picLocks noChangeAspect="1"/>
          </p:cNvPicPr>
          <p:nvPr/>
        </p:nvPicPr>
        <p:blipFill>
          <a:blip r:embed="rId2"/>
          <a:stretch>
            <a:fillRect/>
          </a:stretch>
        </p:blipFill>
        <p:spPr>
          <a:xfrm>
            <a:off x="0" y="0"/>
            <a:ext cx="14458262" cy="6858000"/>
          </a:xfrm>
          <a:prstGeom prst="rect">
            <a:avLst/>
          </a:prstGeom>
        </p:spPr>
      </p:pic>
    </p:spTree>
    <p:extLst>
      <p:ext uri="{BB962C8B-B14F-4D97-AF65-F5344CB8AC3E}">
        <p14:creationId xmlns:p14="http://schemas.microsoft.com/office/powerpoint/2010/main" val="189753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B5922E-0361-479E-CA0C-19BBC384A6E8}"/>
              </a:ext>
            </a:extLst>
          </p:cNvPr>
          <p:cNvSpPr>
            <a:spLocks noGrp="1"/>
          </p:cNvSpPr>
          <p:nvPr>
            <p:ph type="body" sz="half" idx="2"/>
          </p:nvPr>
        </p:nvSpPr>
        <p:spPr>
          <a:xfrm>
            <a:off x="489585" y="4344945"/>
            <a:ext cx="4324350" cy="1428750"/>
          </a:xfrm>
        </p:spPr>
        <p:txBody>
          <a:bodyPr>
            <a:noAutofit/>
          </a:bodyPr>
          <a:lstStyle/>
          <a:p>
            <a:pPr algn="ctr"/>
            <a:r>
              <a:rPr lang="de-DE" sz="3200" b="1" dirty="0">
                <a:latin typeface="Calibri" panose="020F0502020204030204" pitchFamily="34" charset="0"/>
                <a:cs typeface="Calibri" panose="020F0502020204030204" pitchFamily="34" charset="0"/>
              </a:rPr>
              <a:t>Bernhard Biener, Frankfurter Allgemeine </a:t>
            </a:r>
            <a:endParaRPr lang="en-US" sz="32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513D316-0D1E-FA56-0D7A-F4C68D8BC073}"/>
              </a:ext>
            </a:extLst>
          </p:cNvPr>
          <p:cNvSpPr txBox="1"/>
          <p:nvPr/>
        </p:nvSpPr>
        <p:spPr>
          <a:xfrm>
            <a:off x="6172200" y="845284"/>
            <a:ext cx="5600700" cy="5262979"/>
          </a:xfrm>
          <a:prstGeom prst="rect">
            <a:avLst/>
          </a:prstGeom>
          <a:noFill/>
        </p:spPr>
        <p:txBody>
          <a:bodyPr wrap="square" rtlCol="0">
            <a:spAutoFit/>
          </a:bodyPr>
          <a:lstStyle/>
          <a:p>
            <a:r>
              <a:rPr lang="de-DE" sz="2800" dirty="0">
                <a:latin typeface="Calibri" panose="020F0502020204030204" pitchFamily="34" charset="0"/>
                <a:cs typeface="Calibri" panose="020F0502020204030204" pitchFamily="34" charset="0"/>
              </a:rPr>
              <a:t>	„Mit fast 360.000 erreichte die Zahl der Kirchenaustritte 2021 einen Höchststand, eine Steigerung um 62 Prozent im Vergleich zum Vorjahr. Der Unterschied fällt zwar auch wegen der Corona-Pandemie besonders groß aus, weil viele Menschen 2021 nachgeholt haben, was 2020 wegen geschlossener Ämter nicht möglich war. Aber auch gegenüber 2019 lag die Zahl fast um ein Drittel höher.“</a:t>
            </a:r>
            <a:endParaRPr lang="en-US" sz="2800" dirty="0">
              <a:latin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69A0CC27-8A6E-A1FC-DE3B-9E3A93D4E0AE}"/>
              </a:ext>
            </a:extLst>
          </p:cNvPr>
          <p:cNvPicPr>
            <a:picLocks noGrp="1" noChangeAspect="1"/>
          </p:cNvPicPr>
          <p:nvPr>
            <p:ph idx="1"/>
          </p:nvPr>
        </p:nvPicPr>
        <p:blipFill>
          <a:blip r:embed="rId2"/>
          <a:stretch>
            <a:fillRect/>
          </a:stretch>
        </p:blipFill>
        <p:spPr>
          <a:xfrm>
            <a:off x="322977" y="1084305"/>
            <a:ext cx="4657566" cy="3106695"/>
          </a:xfrm>
        </p:spPr>
      </p:pic>
    </p:spTree>
    <p:extLst>
      <p:ext uri="{BB962C8B-B14F-4D97-AF65-F5344CB8AC3E}">
        <p14:creationId xmlns:p14="http://schemas.microsoft.com/office/powerpoint/2010/main" val="4783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099C9-027B-67C2-11A7-A44A87467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E57720-205D-B7A1-48A0-6E5615FE7697}"/>
              </a:ext>
            </a:extLst>
          </p:cNvPr>
          <p:cNvSpPr>
            <a:spLocks noGrp="1"/>
          </p:cNvSpPr>
          <p:nvPr>
            <p:ph type="ctrTitle"/>
          </p:nvPr>
        </p:nvSpPr>
        <p:spPr>
          <a:xfrm>
            <a:off x="1915128" y="1788454"/>
            <a:ext cx="8361229" cy="1802471"/>
          </a:xfrm>
        </p:spPr>
        <p:txBody>
          <a:bodyPr/>
          <a:lstStyle/>
          <a:p>
            <a:r>
              <a:rPr lang="de-DE" sz="3600" b="1" dirty="0"/>
              <a:t>Die Krise der Kirche und die Mündigkeit der Gemeinde</a:t>
            </a:r>
            <a:endParaRPr lang="en-US" sz="3600" b="1" dirty="0"/>
          </a:p>
        </p:txBody>
      </p:sp>
      <p:sp>
        <p:nvSpPr>
          <p:cNvPr id="3" name="Subtitle 2">
            <a:extLst>
              <a:ext uri="{FF2B5EF4-FFF2-40B4-BE49-F238E27FC236}">
                <a16:creationId xmlns:a16="http://schemas.microsoft.com/office/drawing/2014/main" id="{D10563EF-EA15-2FB8-5038-8030C79231F1}"/>
              </a:ext>
            </a:extLst>
          </p:cNvPr>
          <p:cNvSpPr>
            <a:spLocks noGrp="1"/>
          </p:cNvSpPr>
          <p:nvPr>
            <p:ph type="subTitle" idx="1"/>
          </p:nvPr>
        </p:nvSpPr>
        <p:spPr>
          <a:xfrm>
            <a:off x="2679906" y="4104167"/>
            <a:ext cx="6831673" cy="1134584"/>
          </a:xfrm>
        </p:spPr>
        <p:txBody>
          <a:bodyPr>
            <a:normAutofit fontScale="92500" lnSpcReduction="10000"/>
          </a:bodyPr>
          <a:lstStyle/>
          <a:p>
            <a:pPr algn="r"/>
            <a:r>
              <a:rPr lang="de-DE" sz="1800" dirty="0"/>
              <a:t>Die Bibel: Gotteswort im Menschenwort</a:t>
            </a:r>
          </a:p>
          <a:p>
            <a:pPr algn="r"/>
            <a:r>
              <a:rPr lang="de-DE" sz="1800" dirty="0"/>
              <a:t>Landeskirchliche Gemeinschaft - Ludwigslust</a:t>
            </a:r>
          </a:p>
          <a:p>
            <a:pPr algn="r"/>
            <a:r>
              <a:rPr lang="de-DE" sz="1800" dirty="0"/>
              <a:t>Dr. Jonathan J. Armstrong</a:t>
            </a:r>
          </a:p>
          <a:p>
            <a:pPr algn="r"/>
            <a:r>
              <a:rPr lang="de-DE" sz="1800" dirty="0"/>
              <a:t>den 02. März 2024 </a:t>
            </a:r>
          </a:p>
        </p:txBody>
      </p:sp>
    </p:spTree>
    <p:extLst>
      <p:ext uri="{BB962C8B-B14F-4D97-AF65-F5344CB8AC3E}">
        <p14:creationId xmlns:p14="http://schemas.microsoft.com/office/powerpoint/2010/main" val="315352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917C-9344-7182-30EC-37526160A6C1}"/>
              </a:ext>
            </a:extLst>
          </p:cNvPr>
          <p:cNvSpPr>
            <a:spLocks noGrp="1"/>
          </p:cNvSpPr>
          <p:nvPr>
            <p:ph type="title"/>
          </p:nvPr>
        </p:nvSpPr>
        <p:spPr/>
        <p:txBody>
          <a:bodyPr>
            <a:normAutofit/>
          </a:bodyPr>
          <a:lstStyle/>
          <a:p>
            <a:r>
              <a:rPr lang="de-DE" sz="6000" dirty="0"/>
              <a:t>II. Die Mündigkeit der Gemeinde</a:t>
            </a:r>
            <a:endParaRPr lang="en-US" sz="6000" dirty="0"/>
          </a:p>
        </p:txBody>
      </p:sp>
      <p:sp>
        <p:nvSpPr>
          <p:cNvPr id="3" name="Text Placeholder 2">
            <a:extLst>
              <a:ext uri="{FF2B5EF4-FFF2-40B4-BE49-F238E27FC236}">
                <a16:creationId xmlns:a16="http://schemas.microsoft.com/office/drawing/2014/main" id="{156892DD-8C37-3994-A5DF-4948345F03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4658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B5922E-0361-479E-CA0C-19BBC384A6E8}"/>
              </a:ext>
            </a:extLst>
          </p:cNvPr>
          <p:cNvSpPr>
            <a:spLocks noGrp="1"/>
          </p:cNvSpPr>
          <p:nvPr>
            <p:ph type="body" sz="half" idx="2"/>
          </p:nvPr>
        </p:nvSpPr>
        <p:spPr>
          <a:xfrm>
            <a:off x="489585" y="3666075"/>
            <a:ext cx="4324350" cy="2896650"/>
          </a:xfrm>
        </p:spPr>
        <p:txBody>
          <a:bodyPr>
            <a:noAutofit/>
          </a:bodyPr>
          <a:lstStyle/>
          <a:p>
            <a:pPr algn="ctr">
              <a:spcAft>
                <a:spcPts val="0"/>
              </a:spcAft>
            </a:pPr>
            <a:r>
              <a:rPr lang="de-DE" sz="3200" b="1" dirty="0">
                <a:latin typeface="Calibri" panose="020F0502020204030204" pitchFamily="34" charset="0"/>
                <a:cs typeface="Calibri" panose="020F0502020204030204" pitchFamily="34" charset="0"/>
              </a:rPr>
              <a:t>Prof. Dr. Michael Herbst,</a:t>
            </a:r>
          </a:p>
          <a:p>
            <a:pPr algn="ctr">
              <a:spcAft>
                <a:spcPts val="0"/>
              </a:spcAft>
            </a:pPr>
            <a:r>
              <a:rPr lang="de-DE" sz="3200" b="1" dirty="0">
                <a:latin typeface="Calibri" panose="020F0502020204030204" pitchFamily="34" charset="0"/>
                <a:cs typeface="Calibri" panose="020F0502020204030204" pitchFamily="34" charset="0"/>
              </a:rPr>
              <a:t>Mitgründer des </a:t>
            </a:r>
            <a:r>
              <a:rPr lang="de-DE" sz="3200" b="1" dirty="0">
                <a:effectLst/>
                <a:latin typeface="Calibri" panose="020F0502020204030204" pitchFamily="34" charset="0"/>
                <a:ea typeface="Calibri" panose="020F0502020204030204" pitchFamily="34" charset="0"/>
                <a:cs typeface="Calibri" panose="020F0502020204030204" pitchFamily="34" charset="0"/>
              </a:rPr>
              <a:t>Instituts zur Erforschung von Evangelisation und Gemeindegründung</a:t>
            </a:r>
            <a:endParaRPr lang="en-US" sz="3200" b="1" dirty="0">
              <a:latin typeface="Calibri" panose="020F0502020204030204" pitchFamily="34" charset="0"/>
              <a:cs typeface="Calibri" panose="020F0502020204030204" pitchFamily="34" charset="0"/>
            </a:endParaRPr>
          </a:p>
        </p:txBody>
      </p:sp>
      <p:pic>
        <p:nvPicPr>
          <p:cNvPr id="6" name="Content Placeholder 5">
            <a:extLst>
              <a:ext uri="{FF2B5EF4-FFF2-40B4-BE49-F238E27FC236}">
                <a16:creationId xmlns:a16="http://schemas.microsoft.com/office/drawing/2014/main" id="{CABD9551-656F-DDEF-E5C6-1A394066EEBB}"/>
              </a:ext>
            </a:extLst>
          </p:cNvPr>
          <p:cNvPicPr>
            <a:picLocks noGrp="1" noChangeAspect="1"/>
          </p:cNvPicPr>
          <p:nvPr>
            <p:ph idx="1"/>
          </p:nvPr>
        </p:nvPicPr>
        <p:blipFill>
          <a:blip r:embed="rId2"/>
          <a:stretch>
            <a:fillRect/>
          </a:stretch>
        </p:blipFill>
        <p:spPr>
          <a:xfrm>
            <a:off x="288767" y="1057274"/>
            <a:ext cx="4745036" cy="2534701"/>
          </a:xfrm>
        </p:spPr>
      </p:pic>
      <p:pic>
        <p:nvPicPr>
          <p:cNvPr id="10" name="Picture 9">
            <a:extLst>
              <a:ext uri="{FF2B5EF4-FFF2-40B4-BE49-F238E27FC236}">
                <a16:creationId xmlns:a16="http://schemas.microsoft.com/office/drawing/2014/main" id="{6C58D7DD-CF3D-4A14-9545-98D90E729702}"/>
              </a:ext>
            </a:extLst>
          </p:cNvPr>
          <p:cNvPicPr>
            <a:picLocks noChangeAspect="1"/>
          </p:cNvPicPr>
          <p:nvPr/>
        </p:nvPicPr>
        <p:blipFill>
          <a:blip r:embed="rId3"/>
          <a:stretch>
            <a:fillRect/>
          </a:stretch>
        </p:blipFill>
        <p:spPr>
          <a:xfrm>
            <a:off x="6743100" y="0"/>
            <a:ext cx="4306500" cy="6858000"/>
          </a:xfrm>
          <a:prstGeom prst="rect">
            <a:avLst/>
          </a:prstGeom>
        </p:spPr>
      </p:pic>
    </p:spTree>
    <p:extLst>
      <p:ext uri="{BB962C8B-B14F-4D97-AF65-F5344CB8AC3E}">
        <p14:creationId xmlns:p14="http://schemas.microsoft.com/office/powerpoint/2010/main" val="2522416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917C-9344-7182-30EC-37526160A6C1}"/>
              </a:ext>
            </a:extLst>
          </p:cNvPr>
          <p:cNvSpPr>
            <a:spLocks noGrp="1"/>
          </p:cNvSpPr>
          <p:nvPr>
            <p:ph type="title"/>
          </p:nvPr>
        </p:nvSpPr>
        <p:spPr>
          <a:xfrm>
            <a:off x="765025" y="1990725"/>
            <a:ext cx="9612971" cy="1908749"/>
          </a:xfrm>
        </p:spPr>
        <p:txBody>
          <a:bodyPr>
            <a:normAutofit/>
          </a:bodyPr>
          <a:lstStyle/>
          <a:p>
            <a:pPr algn="ctr"/>
            <a:r>
              <a:rPr lang="de-DE" sz="6000" i="1" dirty="0"/>
              <a:t>5 Grundsätze der Nachfolge für heute</a:t>
            </a:r>
            <a:endParaRPr lang="en-US" sz="6000" dirty="0"/>
          </a:p>
        </p:txBody>
      </p:sp>
    </p:spTree>
    <p:extLst>
      <p:ext uri="{BB962C8B-B14F-4D97-AF65-F5344CB8AC3E}">
        <p14:creationId xmlns:p14="http://schemas.microsoft.com/office/powerpoint/2010/main" val="222896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5D113-C089-EA7D-CE68-7179FBDD9876}"/>
              </a:ext>
            </a:extLst>
          </p:cNvPr>
          <p:cNvSpPr>
            <a:spLocks noGrp="1"/>
          </p:cNvSpPr>
          <p:nvPr>
            <p:ph type="title"/>
          </p:nvPr>
        </p:nvSpPr>
        <p:spPr/>
        <p:txBody>
          <a:bodyPr/>
          <a:lstStyle/>
          <a:p>
            <a:r>
              <a:rPr lang="en-US" dirty="0" err="1"/>
              <a:t>Grundsatz</a:t>
            </a:r>
            <a:r>
              <a:rPr lang="en-US" dirty="0"/>
              <a:t> 1:</a:t>
            </a:r>
          </a:p>
        </p:txBody>
      </p:sp>
      <p:sp>
        <p:nvSpPr>
          <p:cNvPr id="3" name="Content Placeholder 2">
            <a:extLst>
              <a:ext uri="{FF2B5EF4-FFF2-40B4-BE49-F238E27FC236}">
                <a16:creationId xmlns:a16="http://schemas.microsoft.com/office/drawing/2014/main" id="{23A24C74-B4E9-E7F1-C4D6-ABCE1C0100B9}"/>
              </a:ext>
            </a:extLst>
          </p:cNvPr>
          <p:cNvSpPr>
            <a:spLocks noGrp="1"/>
          </p:cNvSpPr>
          <p:nvPr>
            <p:ph idx="1"/>
          </p:nvPr>
        </p:nvSpPr>
        <p:spPr/>
        <p:txBody>
          <a:bodyPr>
            <a:normAutofit/>
          </a:bodyPr>
          <a:lstStyle/>
          <a:p>
            <a:pPr marL="0" indent="0" algn="ctr">
              <a:buNone/>
            </a:pPr>
            <a:r>
              <a:rPr lang="de-DE" sz="3600" b="1" dirty="0"/>
              <a:t>Jeder Christ ist ein Jünger.</a:t>
            </a:r>
          </a:p>
          <a:p>
            <a:pPr marL="0" indent="0" algn="ctr">
              <a:buNone/>
            </a:pPr>
            <a:r>
              <a:rPr lang="de-DE" sz="2800" dirty="0"/>
              <a:t>Das bedeutet, dass jeder Christ zu einer aktiven Jüngerschaftsbeziehung in der Kirche berufen ist.</a:t>
            </a:r>
            <a:endParaRPr lang="en-US" sz="2800" dirty="0"/>
          </a:p>
        </p:txBody>
      </p:sp>
    </p:spTree>
    <p:extLst>
      <p:ext uri="{BB962C8B-B14F-4D97-AF65-F5344CB8AC3E}">
        <p14:creationId xmlns:p14="http://schemas.microsoft.com/office/powerpoint/2010/main" val="1481920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a:xfrm>
            <a:off x="1371600" y="1162050"/>
            <a:ext cx="9601200" cy="4705350"/>
          </a:xfrm>
        </p:spPr>
        <p:txBody>
          <a:bodyPr>
            <a:noAutofit/>
          </a:bodyPr>
          <a:lstStyle/>
          <a:p>
            <a:pPr marL="0" marR="0" indent="0">
              <a:lnSpc>
                <a:spcPct val="107000"/>
              </a:lnSpc>
              <a:spcBef>
                <a:spcPts val="0"/>
              </a:spcBef>
              <a:spcAft>
                <a:spcPts val="800"/>
              </a:spcAft>
              <a:buNone/>
            </a:pPr>
            <a:r>
              <a:rPr lang="en-US" sz="3200" dirty="0">
                <a:effectLst/>
                <a:ea typeface="Calibri" panose="020F0502020204030204" pitchFamily="34" charset="0"/>
                <a:cs typeface="Arial" panose="020B0604020202020204" pitchFamily="34" charset="0"/>
              </a:rPr>
              <a:t>In der </a:t>
            </a:r>
            <a:r>
              <a:rPr lang="en-US" sz="3200" dirty="0" err="1">
                <a:effectLst/>
                <a:ea typeface="Calibri" panose="020F0502020204030204" pitchFamily="34" charset="0"/>
                <a:cs typeface="Arial" panose="020B0604020202020204" pitchFamily="34" charset="0"/>
              </a:rPr>
              <a:t>Apostelgeschichte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Jünger</a:t>
            </a:r>
            <a:r>
              <a:rPr lang="en-US" sz="3200" dirty="0">
                <a:effectLst/>
                <a:ea typeface="Calibri" panose="020F0502020204030204" pitchFamily="34" charset="0"/>
                <a:cs typeface="Arial" panose="020B0604020202020204" pitchFamily="34" charset="0"/>
              </a:rPr>
              <a:t>“ der </a:t>
            </a:r>
            <a:r>
              <a:rPr lang="en-US" sz="3200" dirty="0" err="1">
                <a:effectLst/>
                <a:ea typeface="Calibri" panose="020F0502020204030204" pitchFamily="34" charset="0"/>
                <a:cs typeface="Arial" panose="020B0604020202020204" pitchFamily="34" charset="0"/>
              </a:rPr>
              <a:t>normale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Begriff</a:t>
            </a:r>
            <a:r>
              <a:rPr lang="en-US" sz="3200" dirty="0">
                <a:effectLst/>
                <a:ea typeface="Calibri" panose="020F0502020204030204" pitchFamily="34" charset="0"/>
                <a:cs typeface="Arial" panose="020B0604020202020204" pitchFamily="34" charset="0"/>
              </a:rPr>
              <a:t> für „Christen“ (</a:t>
            </a:r>
            <a:r>
              <a:rPr lang="en-US" sz="3200" dirty="0" err="1">
                <a:effectLst/>
                <a:ea typeface="Calibri" panose="020F0502020204030204" pitchFamily="34" charset="0"/>
                <a:cs typeface="Arial" panose="020B0604020202020204" pitchFamily="34" charset="0"/>
              </a:rPr>
              <a:t>siehe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besonders</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Apostelgeschichte</a:t>
            </a:r>
            <a:r>
              <a:rPr lang="en-US" sz="3200" dirty="0">
                <a:effectLst/>
                <a:ea typeface="Calibri" panose="020F0502020204030204" pitchFamily="34" charset="0"/>
                <a:cs typeface="Arial" panose="020B0604020202020204" pitchFamily="34" charset="0"/>
              </a:rPr>
              <a:t> 6,2; </a:t>
            </a:r>
            <a:r>
              <a:rPr lang="en-US" sz="3200" dirty="0" err="1">
                <a:effectLst/>
                <a:ea typeface="Calibri" panose="020F0502020204030204" pitchFamily="34" charset="0"/>
                <a:cs typeface="Arial" panose="020B0604020202020204" pitchFamily="34" charset="0"/>
              </a:rPr>
              <a:t>auch</a:t>
            </a:r>
            <a:r>
              <a:rPr lang="en-US" sz="3200" dirty="0">
                <a:effectLst/>
                <a:ea typeface="Calibri" panose="020F0502020204030204" pitchFamily="34" charset="0"/>
                <a:cs typeface="Arial" panose="020B0604020202020204" pitchFamily="34" charset="0"/>
              </a:rPr>
              <a:t> 6,7; 9,26; 19,1). Es </a:t>
            </a:r>
            <a:r>
              <a:rPr lang="en-US" sz="3200" dirty="0" err="1">
                <a:effectLst/>
                <a:ea typeface="Calibri" panose="020F0502020204030204" pitchFamily="34" charset="0"/>
                <a:cs typeface="Arial" panose="020B0604020202020204" pitchFamily="34" charset="0"/>
              </a:rPr>
              <a:t>ist</a:t>
            </a:r>
            <a:r>
              <a:rPr lang="en-US" sz="3200" dirty="0">
                <a:effectLst/>
                <a:ea typeface="Calibri" panose="020F0502020204030204" pitchFamily="34" charset="0"/>
                <a:cs typeface="Arial" panose="020B0604020202020204" pitchFamily="34" charset="0"/>
              </a:rPr>
              <a:t> in </a:t>
            </a:r>
            <a:r>
              <a:rPr lang="en-US" sz="3200" dirty="0" err="1">
                <a:effectLst/>
                <a:ea typeface="Calibri" panose="020F0502020204030204" pitchFamily="34" charset="0"/>
                <a:cs typeface="Arial" panose="020B0604020202020204" pitchFamily="34" charset="0"/>
              </a:rPr>
              <a:t>Antiochia</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dass</a:t>
            </a:r>
            <a:r>
              <a:rPr lang="en-US" sz="3200" dirty="0">
                <a:effectLst/>
                <a:ea typeface="Calibri" panose="020F0502020204030204" pitchFamily="34" charset="0"/>
                <a:cs typeface="Arial" panose="020B0604020202020204" pitchFamily="34" charset="0"/>
              </a:rPr>
              <a:t> „Christ“ in </a:t>
            </a:r>
            <a:r>
              <a:rPr lang="en-US" sz="3200" dirty="0" err="1">
                <a:effectLst/>
                <a:ea typeface="Calibri" panose="020F0502020204030204" pitchFamily="34" charset="0"/>
                <a:cs typeface="Arial" panose="020B0604020202020204" pitchFamily="34" charset="0"/>
              </a:rPr>
              <a:t>Umlauf</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kommt</a:t>
            </a:r>
            <a:r>
              <a:rPr lang="en-US" sz="3200" dirty="0">
                <a:effectLst/>
                <a:ea typeface="Calibri" panose="020F0502020204030204" pitchFamily="34" charset="0"/>
                <a:cs typeface="Arial" panose="020B0604020202020204" pitchFamily="34" charset="0"/>
              </a:rPr>
              <a:t> (so </a:t>
            </a:r>
            <a:r>
              <a:rPr lang="en-US" sz="3200" dirty="0" err="1">
                <a:effectLst/>
                <a:ea typeface="Calibri" panose="020F0502020204030204" pitchFamily="34" charset="0"/>
                <a:cs typeface="Arial" panose="020B0604020202020204" pitchFamily="34" charset="0"/>
              </a:rPr>
              <a:t>lesen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wir</a:t>
            </a:r>
            <a:r>
              <a:rPr lang="en-US" sz="3200" dirty="0">
                <a:effectLst/>
                <a:ea typeface="Calibri" panose="020F0502020204030204" pitchFamily="34" charset="0"/>
                <a:cs typeface="Arial" panose="020B0604020202020204" pitchFamily="34" charset="0"/>
              </a:rPr>
              <a:t> in </a:t>
            </a:r>
            <a:r>
              <a:rPr lang="en-US" sz="3200" dirty="0" err="1">
                <a:effectLst/>
                <a:ea typeface="Calibri" panose="020F0502020204030204" pitchFamily="34" charset="0"/>
                <a:cs typeface="Arial" panose="020B0604020202020204" pitchFamily="34" charset="0"/>
              </a:rPr>
              <a:t>Apostelgeschichte</a:t>
            </a:r>
            <a:r>
              <a:rPr lang="en-US" sz="3200" dirty="0">
                <a:effectLst/>
                <a:ea typeface="Calibri" panose="020F0502020204030204" pitchFamily="34" charset="0"/>
                <a:cs typeface="Arial" panose="020B0604020202020204" pitchFamily="34" charset="0"/>
              </a:rPr>
              <a:t> 11,26), </a:t>
            </a:r>
            <a:r>
              <a:rPr lang="en-US" sz="3200" dirty="0" err="1">
                <a:effectLst/>
                <a:ea typeface="Calibri" panose="020F0502020204030204" pitchFamily="34" charset="0"/>
                <a:cs typeface="Arial" panose="020B0604020202020204" pitchFamily="34" charset="0"/>
              </a:rPr>
              <a:t>aber</a:t>
            </a:r>
            <a:r>
              <a:rPr lang="en-US" sz="3200" dirty="0">
                <a:effectLst/>
                <a:ea typeface="Calibri" panose="020F0502020204030204" pitchFamily="34" charset="0"/>
                <a:cs typeface="Arial" panose="020B0604020202020204" pitchFamily="34" charset="0"/>
              </a:rPr>
              <a:t> das Wort „Christ“ </a:t>
            </a:r>
            <a:r>
              <a:rPr lang="en-US" sz="3200" dirty="0" err="1">
                <a:effectLst/>
                <a:ea typeface="Calibri" panose="020F0502020204030204" pitchFamily="34" charset="0"/>
                <a:cs typeface="Arial" panose="020B0604020202020204" pitchFamily="34" charset="0"/>
              </a:rPr>
              <a:t>kommt</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im</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Neuen</a:t>
            </a:r>
            <a:r>
              <a:rPr lang="en-US" sz="3200" dirty="0">
                <a:effectLst/>
                <a:ea typeface="Calibri" panose="020F0502020204030204" pitchFamily="34" charset="0"/>
                <a:cs typeface="Arial" panose="020B0604020202020204" pitchFamily="34" charset="0"/>
              </a:rPr>
              <a:t> Testament </a:t>
            </a:r>
            <a:r>
              <a:rPr lang="en-US" sz="3200" dirty="0" err="1">
                <a:effectLst/>
                <a:ea typeface="Calibri" panose="020F0502020204030204" pitchFamily="34" charset="0"/>
                <a:cs typeface="Arial" panose="020B0604020202020204" pitchFamily="34" charset="0"/>
              </a:rPr>
              <a:t>nur</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drei</a:t>
            </a:r>
            <a:r>
              <a:rPr lang="en-US" sz="3200" dirty="0">
                <a:effectLst/>
                <a:ea typeface="Calibri" panose="020F0502020204030204" pitchFamily="34" charset="0"/>
                <a:cs typeface="Arial" panose="020B0604020202020204" pitchFamily="34" charset="0"/>
              </a:rPr>
              <a:t> Mal </a:t>
            </a:r>
            <a:r>
              <a:rPr lang="en-US" sz="3200" dirty="0" err="1">
                <a:effectLst/>
                <a:ea typeface="Calibri" panose="020F0502020204030204" pitchFamily="34" charset="0"/>
                <a:cs typeface="Arial" panose="020B0604020202020204" pitchFamily="34" charset="0"/>
              </a:rPr>
              <a:t>vor</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Apostelgeschichte</a:t>
            </a:r>
            <a:r>
              <a:rPr lang="en-US" sz="3200" dirty="0">
                <a:effectLst/>
                <a:ea typeface="Calibri" panose="020F0502020204030204" pitchFamily="34" charset="0"/>
                <a:cs typeface="Arial" panose="020B0604020202020204" pitchFamily="34" charset="0"/>
              </a:rPr>
              <a:t> 11,26; 26,28; 1 Pet. 4,16).</a:t>
            </a:r>
          </a:p>
        </p:txBody>
      </p:sp>
    </p:spTree>
    <p:extLst>
      <p:ext uri="{BB962C8B-B14F-4D97-AF65-F5344CB8AC3E}">
        <p14:creationId xmlns:p14="http://schemas.microsoft.com/office/powerpoint/2010/main" val="66323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D09A-6A3B-3CE2-1F4B-9F3EDEF94A00}"/>
              </a:ext>
            </a:extLst>
          </p:cNvPr>
          <p:cNvSpPr>
            <a:spLocks noGrp="1"/>
          </p:cNvSpPr>
          <p:nvPr>
            <p:ph type="title"/>
          </p:nvPr>
        </p:nvSpPr>
        <p:spPr/>
        <p:txBody>
          <a:bodyPr>
            <a:normAutofit/>
          </a:bodyPr>
          <a:lstStyle/>
          <a:p>
            <a:r>
              <a:rPr lang="de-DE" sz="3600" dirty="0">
                <a:solidFill>
                  <a:schemeClr val="tx1"/>
                </a:solidFill>
              </a:rPr>
              <a:t>	Das griechische Word </a:t>
            </a:r>
            <a:r>
              <a:rPr lang="en-US" sz="3600" dirty="0">
                <a:solidFill>
                  <a:schemeClr val="tx1"/>
                </a:solidFill>
                <a:effectLst/>
                <a:ea typeface="Calibri" panose="020F0502020204030204" pitchFamily="34" charset="0"/>
                <a:cs typeface="Arial" panose="020B0604020202020204" pitchFamily="34" charset="0"/>
              </a:rPr>
              <a:t>μ</a:t>
            </a:r>
            <a:r>
              <a:rPr lang="el-GR" sz="3600" dirty="0">
                <a:solidFill>
                  <a:schemeClr val="tx1"/>
                </a:solidFill>
                <a:effectLst/>
                <a:ea typeface="Calibri" panose="020F0502020204030204" pitchFamily="34" charset="0"/>
                <a:cs typeface="Arial" panose="020B0604020202020204" pitchFamily="34" charset="0"/>
              </a:rPr>
              <a:t>α</a:t>
            </a:r>
            <a:r>
              <a:rPr lang="en-US" sz="3600" dirty="0" err="1">
                <a:solidFill>
                  <a:schemeClr val="tx1"/>
                </a:solidFill>
                <a:effectLst/>
                <a:ea typeface="Calibri" panose="020F0502020204030204" pitchFamily="34" charset="0"/>
                <a:cs typeface="Arial" panose="020B0604020202020204" pitchFamily="34" charset="0"/>
              </a:rPr>
              <a:t>θητής</a:t>
            </a:r>
            <a:r>
              <a:rPr lang="de-DE" sz="3600" dirty="0">
                <a:solidFill>
                  <a:schemeClr val="tx1"/>
                </a:solidFill>
                <a:effectLst/>
                <a:ea typeface="Calibri" panose="020F0502020204030204" pitchFamily="34" charset="0"/>
                <a:cs typeface="Arial" panose="020B0604020202020204" pitchFamily="34" charset="0"/>
              </a:rPr>
              <a:t> kommt 261 Mal im Neuen Testament vor:</a:t>
            </a:r>
            <a:endParaRPr lang="en-US" sz="3600" dirty="0">
              <a:solidFill>
                <a:schemeClr val="tx1"/>
              </a:solidFill>
            </a:endParaRPr>
          </a:p>
        </p:txBody>
      </p:sp>
      <p:sp>
        <p:nvSpPr>
          <p:cNvPr id="3" name="Content Placeholder 2">
            <a:extLst>
              <a:ext uri="{FF2B5EF4-FFF2-40B4-BE49-F238E27FC236}">
                <a16:creationId xmlns:a16="http://schemas.microsoft.com/office/drawing/2014/main" id="{61FC3697-69C2-4CF8-F789-FD7935E3384B}"/>
              </a:ext>
            </a:extLst>
          </p:cNvPr>
          <p:cNvSpPr>
            <a:spLocks noGrp="1"/>
          </p:cNvSpPr>
          <p:nvPr>
            <p:ph idx="1"/>
          </p:nvPr>
        </p:nvSpPr>
        <p:spPr/>
        <p:txBody>
          <a:bodyPr>
            <a:normAutofit/>
          </a:bodyPr>
          <a:lstStyle/>
          <a:p>
            <a:r>
              <a:rPr lang="de-DE" sz="2800" dirty="0">
                <a:solidFill>
                  <a:schemeClr val="tx1"/>
                </a:solidFill>
              </a:rPr>
              <a:t>Matthäus (72)</a:t>
            </a:r>
          </a:p>
          <a:p>
            <a:r>
              <a:rPr lang="de-DE" sz="2800" dirty="0">
                <a:solidFill>
                  <a:schemeClr val="tx1"/>
                </a:solidFill>
              </a:rPr>
              <a:t>Markus (46)</a:t>
            </a:r>
          </a:p>
          <a:p>
            <a:r>
              <a:rPr lang="de-DE" sz="2800" dirty="0">
                <a:solidFill>
                  <a:schemeClr val="tx1"/>
                </a:solidFill>
              </a:rPr>
              <a:t>Lukas (37)</a:t>
            </a:r>
          </a:p>
          <a:p>
            <a:r>
              <a:rPr lang="de-DE" sz="2800" dirty="0">
                <a:solidFill>
                  <a:schemeClr val="tx1"/>
                </a:solidFill>
              </a:rPr>
              <a:t>Johannes (78)</a:t>
            </a:r>
          </a:p>
          <a:p>
            <a:r>
              <a:rPr lang="de-DE" sz="2800" dirty="0">
                <a:solidFill>
                  <a:schemeClr val="tx1"/>
                </a:solidFill>
              </a:rPr>
              <a:t>Apostelgeschichte (28)</a:t>
            </a:r>
            <a:endParaRPr lang="en-US" sz="2800" dirty="0">
              <a:solidFill>
                <a:schemeClr val="tx1"/>
              </a:solidFill>
            </a:endParaRPr>
          </a:p>
        </p:txBody>
      </p:sp>
    </p:spTree>
    <p:extLst>
      <p:ext uri="{BB962C8B-B14F-4D97-AF65-F5344CB8AC3E}">
        <p14:creationId xmlns:p14="http://schemas.microsoft.com/office/powerpoint/2010/main" val="780054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a:xfrm>
            <a:off x="1371600" y="1162050"/>
            <a:ext cx="9601200" cy="4705350"/>
          </a:xfrm>
        </p:spPr>
        <p:txBody>
          <a:bodyPr>
            <a:noAutofit/>
          </a:bodyPr>
          <a:lstStyle/>
          <a:p>
            <a:pPr marL="0" marR="0" indent="0">
              <a:lnSpc>
                <a:spcPct val="107000"/>
              </a:lnSpc>
              <a:spcBef>
                <a:spcPts val="0"/>
              </a:spcBef>
              <a:spcAft>
                <a:spcPts val="800"/>
              </a:spcAft>
              <a:buNone/>
            </a:pPr>
            <a:r>
              <a:rPr lang="en-US" sz="3200" dirty="0">
                <a:effectLst/>
                <a:ea typeface="Calibri" panose="020F0502020204030204" pitchFamily="34" charset="0"/>
                <a:cs typeface="Arial" panose="020B0604020202020204" pitchFamily="34" charset="0"/>
              </a:rPr>
              <a:t>Es </a:t>
            </a:r>
            <a:r>
              <a:rPr lang="en-US" sz="3200" dirty="0" err="1">
                <a:effectLst/>
                <a:ea typeface="Calibri" panose="020F0502020204030204" pitchFamily="34" charset="0"/>
                <a:cs typeface="Arial" panose="020B0604020202020204" pitchFamily="34" charset="0"/>
              </a:rPr>
              <a:t>gibt</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auch</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ein</a:t>
            </a:r>
            <a:r>
              <a:rPr lang="en-US" sz="3200" dirty="0">
                <a:effectLst/>
                <a:ea typeface="Calibri" panose="020F0502020204030204" pitchFamily="34" charset="0"/>
                <a:cs typeface="Arial" panose="020B0604020202020204" pitchFamily="34" charset="0"/>
              </a:rPr>
              <a:t> Wort für „</a:t>
            </a:r>
            <a:r>
              <a:rPr lang="en-US" sz="3200" dirty="0" err="1">
                <a:effectLst/>
                <a:ea typeface="Calibri" panose="020F0502020204030204" pitchFamily="34" charset="0"/>
                <a:cs typeface="Arial" panose="020B0604020202020204" pitchFamily="34" charset="0"/>
              </a:rPr>
              <a:t>Jüngerin</a:t>
            </a:r>
            <a:r>
              <a:rPr lang="en-US" sz="3200" dirty="0">
                <a:effectLst/>
                <a:ea typeface="Calibri" panose="020F0502020204030204" pitchFamily="34" charset="0"/>
                <a:cs typeface="Arial" panose="020B0604020202020204" pitchFamily="34" charset="0"/>
              </a:rPr>
              <a:t>,“ das </a:t>
            </a:r>
            <a:r>
              <a:rPr lang="en-US" sz="3200" dirty="0" err="1">
                <a:effectLst/>
                <a:ea typeface="Calibri" panose="020F0502020204030204" pitchFamily="34" charset="0"/>
                <a:cs typeface="Arial" panose="020B0604020202020204" pitchFamily="34" charset="0"/>
              </a:rPr>
              <a:t>heißt</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eine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weibliche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Nachfolgerin</a:t>
            </a:r>
            <a:r>
              <a:rPr lang="en-US" sz="3200" dirty="0">
                <a:effectLst/>
                <a:ea typeface="Calibri" panose="020F0502020204030204" pitchFamily="34" charset="0"/>
                <a:cs typeface="Arial" panose="020B0604020202020204" pitchFamily="34" charset="0"/>
              </a:rPr>
              <a:t> Jesu. Dieses Wort </a:t>
            </a:r>
            <a:r>
              <a:rPr lang="en-US" sz="3200" dirty="0" err="1">
                <a:effectLst/>
                <a:ea typeface="Calibri" panose="020F0502020204030204" pitchFamily="34" charset="0"/>
                <a:cs typeface="Arial" panose="020B0604020202020204" pitchFamily="34" charset="0"/>
              </a:rPr>
              <a:t>ist</a:t>
            </a:r>
            <a:r>
              <a:rPr lang="en-US" sz="3200" dirty="0">
                <a:effectLst/>
                <a:ea typeface="Calibri" panose="020F0502020204030204" pitchFamily="34" charset="0"/>
                <a:cs typeface="Arial" panose="020B0604020202020204" pitchFamily="34" charset="0"/>
              </a:rPr>
              <a:t> μα</a:t>
            </a:r>
            <a:r>
              <a:rPr lang="en-US" sz="3200" dirty="0" err="1">
                <a:effectLst/>
                <a:ea typeface="Calibri" panose="020F0502020204030204" pitchFamily="34" charset="0"/>
                <a:cs typeface="Arial" panose="020B0604020202020204" pitchFamily="34" charset="0"/>
              </a:rPr>
              <a:t>θήτρι</a:t>
            </a:r>
            <a:r>
              <a:rPr lang="en-US" sz="3200" dirty="0">
                <a:effectLst/>
                <a:ea typeface="Calibri" panose="020F0502020204030204" pitchFamily="34" charset="0"/>
                <a:cs typeface="Arial" panose="020B0604020202020204" pitchFamily="34" charset="0"/>
              </a:rPr>
              <a:t>α und kommt einmal im Neuen Testament in Apostelgeschichte 9,36 vor.</a:t>
            </a:r>
          </a:p>
        </p:txBody>
      </p:sp>
    </p:spTree>
    <p:extLst>
      <p:ext uri="{BB962C8B-B14F-4D97-AF65-F5344CB8AC3E}">
        <p14:creationId xmlns:p14="http://schemas.microsoft.com/office/powerpoint/2010/main" val="23229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a:xfrm>
            <a:off x="1371600" y="1162050"/>
            <a:ext cx="9601200" cy="4705350"/>
          </a:xfrm>
        </p:spPr>
        <p:txBody>
          <a:bodyPr>
            <a:noAutofit/>
          </a:bodyPr>
          <a:lstStyle/>
          <a:p>
            <a:pPr marL="0" marR="0" indent="0">
              <a:lnSpc>
                <a:spcPct val="107000"/>
              </a:lnSpc>
              <a:spcBef>
                <a:spcPts val="0"/>
              </a:spcBef>
              <a:spcAft>
                <a:spcPts val="800"/>
              </a:spcAft>
              <a:buNone/>
            </a:pPr>
            <a:r>
              <a:rPr lang="de-DE" sz="3200" dirty="0"/>
              <a:t>In allen vieren Evangelien wird die „zwölf“ zu einem festen Begriff, der sich auf die Apostel bezieht (Matthäus 10,5; 26,14; 20,20; 26,47; Markus 3,16; 4,10; 6,17; 9,35; 10,32; 11,11; 14,10; 14,17; 14,20; 14,43; Lukas 8,1; 9,1; 9,12; 18,31; 22,3; 22,47; Johannes 6,67; 6,70–71; 20,24). Auch in der Apostelgeschichte (6,2) und im Vokabular vom Apostel Paul (1. Korinther 15,5) gilt diese Konvention.</a:t>
            </a:r>
            <a:endParaRPr lang="en-US" sz="3200" dirty="0"/>
          </a:p>
        </p:txBody>
      </p:sp>
    </p:spTree>
    <p:extLst>
      <p:ext uri="{BB962C8B-B14F-4D97-AF65-F5344CB8AC3E}">
        <p14:creationId xmlns:p14="http://schemas.microsoft.com/office/powerpoint/2010/main" val="2586880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154E2-AD24-DE11-017C-73C46E0F9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D365E3-352D-DA9B-EBD7-D289FC33700E}"/>
              </a:ext>
            </a:extLst>
          </p:cNvPr>
          <p:cNvSpPr>
            <a:spLocks noGrp="1"/>
          </p:cNvSpPr>
          <p:nvPr>
            <p:ph type="title"/>
          </p:nvPr>
        </p:nvSpPr>
        <p:spPr/>
        <p:txBody>
          <a:bodyPr/>
          <a:lstStyle/>
          <a:p>
            <a:r>
              <a:rPr lang="en-US" dirty="0" err="1"/>
              <a:t>Grundsatz</a:t>
            </a:r>
            <a:r>
              <a:rPr lang="en-US" dirty="0"/>
              <a:t> 2:</a:t>
            </a:r>
          </a:p>
        </p:txBody>
      </p:sp>
      <p:sp>
        <p:nvSpPr>
          <p:cNvPr id="3" name="Content Placeholder 2">
            <a:extLst>
              <a:ext uri="{FF2B5EF4-FFF2-40B4-BE49-F238E27FC236}">
                <a16:creationId xmlns:a16="http://schemas.microsoft.com/office/drawing/2014/main" id="{064CA8BF-EDA6-FC64-77BB-1F96EAADFEF3}"/>
              </a:ext>
            </a:extLst>
          </p:cNvPr>
          <p:cNvSpPr>
            <a:spLocks noGrp="1"/>
          </p:cNvSpPr>
          <p:nvPr>
            <p:ph idx="1"/>
          </p:nvPr>
        </p:nvSpPr>
        <p:spPr/>
        <p:txBody>
          <a:bodyPr>
            <a:normAutofit/>
          </a:bodyPr>
          <a:lstStyle/>
          <a:p>
            <a:pPr marL="0" indent="0" algn="ctr">
              <a:buNone/>
            </a:pPr>
            <a:r>
              <a:rPr lang="de-DE" sz="3600" b="1" dirty="0"/>
              <a:t>Jüngerschaft ist kein Programm.</a:t>
            </a:r>
          </a:p>
          <a:p>
            <a:pPr marL="0" indent="0" algn="ctr">
              <a:buNone/>
            </a:pPr>
            <a:r>
              <a:rPr lang="de-DE" sz="2800" dirty="0"/>
              <a:t>Programme haben klar definierte Listen mit denjenigen, die angemeldet sind und denjenigen, die nicht angemeldet sind. Jüngerschaft ist jedoch eine persönliche Beziehung.</a:t>
            </a:r>
            <a:endParaRPr lang="en-US" sz="2800" dirty="0"/>
          </a:p>
        </p:txBody>
      </p:sp>
    </p:spTree>
    <p:extLst>
      <p:ext uri="{BB962C8B-B14F-4D97-AF65-F5344CB8AC3E}">
        <p14:creationId xmlns:p14="http://schemas.microsoft.com/office/powerpoint/2010/main" val="2733637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A2A3-2541-5B0C-3FFD-8E940474CD68}"/>
              </a:ext>
            </a:extLst>
          </p:cNvPr>
          <p:cNvSpPr>
            <a:spLocks noGrp="1"/>
          </p:cNvSpPr>
          <p:nvPr>
            <p:ph type="title"/>
          </p:nvPr>
        </p:nvSpPr>
        <p:spPr/>
        <p:txBody>
          <a:bodyPr/>
          <a:lstStyle/>
          <a:p>
            <a:r>
              <a:rPr lang="de-DE" dirty="0"/>
              <a:t>Lukas 6,13 (LÜ, 2017)</a:t>
            </a:r>
            <a:endParaRPr lang="en-US" dirty="0"/>
          </a:p>
        </p:txBody>
      </p:sp>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p:txBody>
          <a:bodyPr>
            <a:normAutofit/>
          </a:bodyPr>
          <a:lstStyle/>
          <a:p>
            <a:pPr marL="0" indent="0">
              <a:buNone/>
            </a:pPr>
            <a:r>
              <a:rPr lang="de-DE" sz="3200" dirty="0"/>
              <a:t>„Und als es Tag wurde, rief er seine Jünger und erwählte zwölf von ihnen, die er auch Apostel nannte.“</a:t>
            </a:r>
            <a:endParaRPr lang="en-US" sz="3200" dirty="0"/>
          </a:p>
        </p:txBody>
      </p:sp>
    </p:spTree>
    <p:extLst>
      <p:ext uri="{BB962C8B-B14F-4D97-AF65-F5344CB8AC3E}">
        <p14:creationId xmlns:p14="http://schemas.microsoft.com/office/powerpoint/2010/main" val="4022980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C6A66-487D-3630-48F1-646AAC2D5C1D}"/>
              </a:ext>
            </a:extLst>
          </p:cNvPr>
          <p:cNvPicPr>
            <a:picLocks noChangeAspect="1"/>
          </p:cNvPicPr>
          <p:nvPr/>
        </p:nvPicPr>
        <p:blipFill>
          <a:blip r:embed="rId2"/>
          <a:stretch>
            <a:fillRect/>
          </a:stretch>
        </p:blipFill>
        <p:spPr>
          <a:xfrm>
            <a:off x="6648721" y="0"/>
            <a:ext cx="5142957" cy="6858000"/>
          </a:xfrm>
          <a:prstGeom prst="rect">
            <a:avLst/>
          </a:prstGeom>
        </p:spPr>
      </p:pic>
      <p:pic>
        <p:nvPicPr>
          <p:cNvPr id="4" name="Picture 3">
            <a:extLst>
              <a:ext uri="{FF2B5EF4-FFF2-40B4-BE49-F238E27FC236}">
                <a16:creationId xmlns:a16="http://schemas.microsoft.com/office/drawing/2014/main" id="{8F732FAD-9DE7-A311-6AC3-F0C12C0C03AF}"/>
              </a:ext>
            </a:extLst>
          </p:cNvPr>
          <p:cNvPicPr>
            <a:picLocks noChangeAspect="1"/>
          </p:cNvPicPr>
          <p:nvPr/>
        </p:nvPicPr>
        <p:blipFill>
          <a:blip r:embed="rId3"/>
          <a:stretch>
            <a:fillRect/>
          </a:stretch>
        </p:blipFill>
        <p:spPr>
          <a:xfrm>
            <a:off x="1047750" y="0"/>
            <a:ext cx="5143500" cy="6858000"/>
          </a:xfrm>
          <a:prstGeom prst="rect">
            <a:avLst/>
          </a:prstGeom>
        </p:spPr>
      </p:pic>
    </p:spTree>
    <p:extLst>
      <p:ext uri="{BB962C8B-B14F-4D97-AF65-F5344CB8AC3E}">
        <p14:creationId xmlns:p14="http://schemas.microsoft.com/office/powerpoint/2010/main" val="247074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A2A3-2541-5B0C-3FFD-8E940474CD68}"/>
              </a:ext>
            </a:extLst>
          </p:cNvPr>
          <p:cNvSpPr>
            <a:spLocks noGrp="1"/>
          </p:cNvSpPr>
          <p:nvPr>
            <p:ph type="title"/>
          </p:nvPr>
        </p:nvSpPr>
        <p:spPr/>
        <p:txBody>
          <a:bodyPr/>
          <a:lstStyle/>
          <a:p>
            <a:r>
              <a:rPr lang="de-DE" dirty="0"/>
              <a:t>Lukas 6,17</a:t>
            </a:r>
            <a:endParaRPr lang="en-US" dirty="0"/>
          </a:p>
        </p:txBody>
      </p:sp>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de-DE" sz="3200" dirty="0">
                <a:ea typeface="Calibri" panose="020F0502020204030204" pitchFamily="34" charset="0"/>
                <a:cs typeface="Arial" panose="020B0604020202020204" pitchFamily="34" charset="0"/>
              </a:rPr>
              <a:t>„</a:t>
            </a:r>
            <a:r>
              <a:rPr lang="de-DE" sz="3200" dirty="0">
                <a:effectLst/>
                <a:ea typeface="Calibri" panose="020F0502020204030204" pitchFamily="34" charset="0"/>
                <a:cs typeface="Arial" panose="020B0604020202020204" pitchFamily="34" charset="0"/>
              </a:rPr>
              <a:t>Und er ging mit ihnen hinab und trat auf ein ebenes Feld, er und eine große Schar seiner Jünger und eine große Menge des Volkes aus dem ganzen jüdischen Land und Jerusalem und aus dem Küstenland von </a:t>
            </a:r>
            <a:r>
              <a:rPr lang="de-DE" sz="3200" dirty="0" err="1">
                <a:effectLst/>
                <a:ea typeface="Calibri" panose="020F0502020204030204" pitchFamily="34" charset="0"/>
                <a:cs typeface="Arial" panose="020B0604020202020204" pitchFamily="34" charset="0"/>
              </a:rPr>
              <a:t>Tyrus</a:t>
            </a:r>
            <a:r>
              <a:rPr lang="de-DE" sz="3200" dirty="0">
                <a:effectLst/>
                <a:ea typeface="Calibri" panose="020F0502020204030204" pitchFamily="34" charset="0"/>
                <a:cs typeface="Arial" panose="020B0604020202020204" pitchFamily="34" charset="0"/>
              </a:rPr>
              <a:t> und Sidon.“</a:t>
            </a:r>
            <a:endParaRPr lang="en-US" sz="32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137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A2A3-2541-5B0C-3FFD-8E940474CD68}"/>
              </a:ext>
            </a:extLst>
          </p:cNvPr>
          <p:cNvSpPr>
            <a:spLocks noGrp="1"/>
          </p:cNvSpPr>
          <p:nvPr>
            <p:ph type="title"/>
          </p:nvPr>
        </p:nvSpPr>
        <p:spPr/>
        <p:txBody>
          <a:bodyPr/>
          <a:lstStyle/>
          <a:p>
            <a:r>
              <a:rPr lang="de-DE" dirty="0"/>
              <a:t>Johannes 6,66</a:t>
            </a:r>
            <a:endParaRPr lang="en-US" dirty="0"/>
          </a:p>
        </p:txBody>
      </p:sp>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de-DE" sz="3200" dirty="0"/>
              <a:t>„Von da an wandten sich viele seiner Jünger ab und gingen hinfort nicht mehr mit ihm.“ </a:t>
            </a:r>
            <a:endParaRPr lang="en-US" sz="3200" dirty="0"/>
          </a:p>
        </p:txBody>
      </p:sp>
    </p:spTree>
    <p:extLst>
      <p:ext uri="{BB962C8B-B14F-4D97-AF65-F5344CB8AC3E}">
        <p14:creationId xmlns:p14="http://schemas.microsoft.com/office/powerpoint/2010/main" val="2809095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1D206-D507-2DD9-BCDF-6446B25E7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412C5-E240-C4AA-1C72-BBE7FA2BEE2A}"/>
              </a:ext>
            </a:extLst>
          </p:cNvPr>
          <p:cNvSpPr>
            <a:spLocks noGrp="1"/>
          </p:cNvSpPr>
          <p:nvPr>
            <p:ph type="title"/>
          </p:nvPr>
        </p:nvSpPr>
        <p:spPr/>
        <p:txBody>
          <a:bodyPr/>
          <a:lstStyle/>
          <a:p>
            <a:r>
              <a:rPr lang="en-US" dirty="0" err="1"/>
              <a:t>Grundsatz</a:t>
            </a:r>
            <a:r>
              <a:rPr lang="en-US" dirty="0"/>
              <a:t> 3:</a:t>
            </a:r>
          </a:p>
        </p:txBody>
      </p:sp>
      <p:sp>
        <p:nvSpPr>
          <p:cNvPr id="3" name="Content Placeholder 2">
            <a:extLst>
              <a:ext uri="{FF2B5EF4-FFF2-40B4-BE49-F238E27FC236}">
                <a16:creationId xmlns:a16="http://schemas.microsoft.com/office/drawing/2014/main" id="{75F68C33-8E4A-B038-F43B-BB502656DFE6}"/>
              </a:ext>
            </a:extLst>
          </p:cNvPr>
          <p:cNvSpPr>
            <a:spLocks noGrp="1"/>
          </p:cNvSpPr>
          <p:nvPr>
            <p:ph idx="1"/>
          </p:nvPr>
        </p:nvSpPr>
        <p:spPr/>
        <p:txBody>
          <a:bodyPr>
            <a:normAutofit/>
          </a:bodyPr>
          <a:lstStyle/>
          <a:p>
            <a:pPr marL="0" indent="0" algn="ctr">
              <a:buNone/>
            </a:pPr>
            <a:r>
              <a:rPr lang="de-DE" sz="3600" b="1" dirty="0"/>
              <a:t>Jünger sind berufen, nachzufolgen.</a:t>
            </a:r>
          </a:p>
          <a:p>
            <a:pPr marL="0" indent="0" algn="ctr">
              <a:buNone/>
            </a:pPr>
            <a:r>
              <a:rPr lang="de-DE" sz="2800" dirty="0"/>
              <a:t>Nicht die Jünger wählen ihre Lehrer,</a:t>
            </a:r>
          </a:p>
          <a:p>
            <a:pPr marL="0" indent="0" algn="ctr">
              <a:spcBef>
                <a:spcPts val="0"/>
              </a:spcBef>
              <a:spcAft>
                <a:spcPts val="0"/>
              </a:spcAft>
              <a:buNone/>
            </a:pPr>
            <a:r>
              <a:rPr lang="de-DE" sz="2800" dirty="0"/>
              <a:t>sondern die Lehrer wählen ihre Jünger.</a:t>
            </a:r>
            <a:endParaRPr lang="en-US" sz="2800" dirty="0"/>
          </a:p>
        </p:txBody>
      </p:sp>
    </p:spTree>
    <p:extLst>
      <p:ext uri="{BB962C8B-B14F-4D97-AF65-F5344CB8AC3E}">
        <p14:creationId xmlns:p14="http://schemas.microsoft.com/office/powerpoint/2010/main" val="2593881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a:xfrm>
            <a:off x="1371600" y="1162050"/>
            <a:ext cx="9601200" cy="4705350"/>
          </a:xfrm>
        </p:spPr>
        <p:txBody>
          <a:bodyPr>
            <a:noAutofit/>
          </a:bodyPr>
          <a:lstStyle/>
          <a:p>
            <a:pPr marL="0" marR="0" indent="0">
              <a:lnSpc>
                <a:spcPct val="107000"/>
              </a:lnSpc>
              <a:spcBef>
                <a:spcPts val="0"/>
              </a:spcBef>
              <a:spcAft>
                <a:spcPts val="800"/>
              </a:spcAft>
              <a:buNone/>
            </a:pPr>
            <a:r>
              <a:rPr lang="en-US" sz="3200" dirty="0">
                <a:effectLst/>
                <a:ea typeface="Calibri" panose="020F0502020204030204" pitchFamily="34" charset="0"/>
                <a:cs typeface="Arial" panose="020B0604020202020204" pitchFamily="34" charset="0"/>
              </a:rPr>
              <a:t>Jesus </a:t>
            </a:r>
            <a:r>
              <a:rPr lang="en-US" sz="3200" dirty="0" err="1">
                <a:effectLst/>
                <a:ea typeface="Calibri" panose="020F0502020204030204" pitchFamily="34" charset="0"/>
                <a:cs typeface="Arial" panose="020B0604020202020204" pitchFamily="34" charset="0"/>
              </a:rPr>
              <a:t>erklärt</a:t>
            </a:r>
            <a:r>
              <a:rPr lang="en-US" sz="3200" dirty="0">
                <a:effectLst/>
                <a:ea typeface="Calibri" panose="020F0502020204030204" pitchFamily="34" charset="0"/>
                <a:cs typeface="Arial" panose="020B0604020202020204" pitchFamily="34" charset="0"/>
              </a:rPr>
              <a:t> seine </a:t>
            </a:r>
            <a:r>
              <a:rPr lang="en-US" sz="3200" dirty="0" err="1">
                <a:effectLst/>
                <a:ea typeface="Calibri" panose="020F0502020204030204" pitchFamily="34" charset="0"/>
                <a:cs typeface="Arial" panose="020B0604020202020204" pitchFamily="34" charset="0"/>
              </a:rPr>
              <a:t>eigene</a:t>
            </a:r>
            <a:r>
              <a:rPr lang="en-US" sz="3200" dirty="0">
                <a:effectLst/>
                <a:ea typeface="Calibri" panose="020F0502020204030204" pitchFamily="34" charset="0"/>
                <a:cs typeface="Arial" panose="020B0604020202020204" pitchFamily="34" charset="0"/>
              </a:rPr>
              <a:t> Rolle </a:t>
            </a:r>
            <a:r>
              <a:rPr lang="en-US" sz="3200" dirty="0" err="1">
                <a:effectLst/>
                <a:ea typeface="Calibri" panose="020F0502020204030204" pitchFamily="34" charset="0"/>
                <a:cs typeface="Arial" panose="020B0604020202020204" pitchFamily="34" charset="0"/>
              </a:rPr>
              <a:t>im</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Verhältnis</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zu</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seinen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Jüngern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als</a:t>
            </a:r>
            <a:r>
              <a:rPr lang="en-US" sz="3200" dirty="0">
                <a:effectLst/>
                <a:ea typeface="Calibri" panose="020F0502020204030204" pitchFamily="34" charset="0"/>
                <a:cs typeface="Arial" panose="020B0604020202020204" pitchFamily="34" charset="0"/>
              </a:rPr>
              <a:t> „Lehrer“ (</a:t>
            </a:r>
            <a:r>
              <a:rPr lang="en-US" sz="3200" dirty="0" err="1">
                <a:effectLst/>
                <a:ea typeface="Calibri" panose="020F0502020204030204" pitchFamily="34" charset="0"/>
                <a:cs typeface="Arial" panose="020B0604020202020204" pitchFamily="34" charset="0"/>
              </a:rPr>
              <a:t>siehe</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Matthäus</a:t>
            </a:r>
            <a:r>
              <a:rPr lang="en-US" sz="3200" dirty="0">
                <a:effectLst/>
                <a:ea typeface="Calibri" panose="020F0502020204030204" pitchFamily="34" charset="0"/>
                <a:cs typeface="Arial" panose="020B0604020202020204" pitchFamily="34" charset="0"/>
              </a:rPr>
              <a:t> 23,8; 26,18; Markus 14,14; Lukas 22,11). Jesus </a:t>
            </a:r>
            <a:r>
              <a:rPr lang="en-US" sz="3200" dirty="0" err="1">
                <a:effectLst/>
                <a:ea typeface="Calibri" panose="020F0502020204030204" pitchFamily="34" charset="0"/>
                <a:cs typeface="Arial" panose="020B0604020202020204" pitchFamily="34" charset="0"/>
              </a:rPr>
              <a:t>sagte</a:t>
            </a:r>
            <a:r>
              <a:rPr lang="en-US" sz="3200" dirty="0">
                <a:effectLst/>
                <a:ea typeface="Calibri" panose="020F0502020204030204" pitchFamily="34" charset="0"/>
                <a:cs typeface="Arial" panose="020B0604020202020204" pitchFamily="34" charset="0"/>
              </a:rPr>
              <a:t> in Johannes 13,13: „</a:t>
            </a:r>
            <a:r>
              <a:rPr lang="en-US" sz="3200" dirty="0" err="1">
                <a:effectLst/>
                <a:ea typeface="Calibri" panose="020F0502020204030204" pitchFamily="34" charset="0"/>
                <a:cs typeface="Arial" panose="020B0604020202020204" pitchFamily="34" charset="0"/>
              </a:rPr>
              <a:t>Ihr</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nennt</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mich</a:t>
            </a:r>
            <a:r>
              <a:rPr lang="en-US" sz="3200" dirty="0">
                <a:effectLst/>
                <a:ea typeface="Calibri" panose="020F0502020204030204" pitchFamily="34" charset="0"/>
                <a:cs typeface="Arial" panose="020B0604020202020204" pitchFamily="34" charset="0"/>
              </a:rPr>
              <a:t> Meister und Herr und </a:t>
            </a:r>
            <a:r>
              <a:rPr lang="en-US" sz="3200" dirty="0" err="1">
                <a:effectLst/>
                <a:ea typeface="Calibri" panose="020F0502020204030204" pitchFamily="34" charset="0"/>
                <a:cs typeface="Arial" panose="020B0604020202020204" pitchFamily="34" charset="0"/>
              </a:rPr>
              <a:t>sagt</a:t>
            </a:r>
            <a:r>
              <a:rPr lang="en-US" sz="3200" dirty="0">
                <a:effectLst/>
                <a:ea typeface="Calibri" panose="020F0502020204030204" pitchFamily="34" charset="0"/>
                <a:cs typeface="Arial" panose="020B0604020202020204" pitchFamily="34" charset="0"/>
              </a:rPr>
              <a:t> es </a:t>
            </a:r>
            <a:r>
              <a:rPr lang="en-US" sz="3200" dirty="0" err="1">
                <a:effectLst/>
                <a:ea typeface="Calibri" panose="020F0502020204030204" pitchFamily="34" charset="0"/>
                <a:cs typeface="Arial" panose="020B0604020202020204" pitchFamily="34" charset="0"/>
              </a:rPr>
              <a:t>mit</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Recht</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denn</a:t>
            </a:r>
            <a:r>
              <a:rPr lang="en-US" sz="3200" dirty="0">
                <a:effectLst/>
                <a:ea typeface="Calibri" panose="020F0502020204030204" pitchFamily="34" charset="0"/>
                <a:cs typeface="Arial" panose="020B0604020202020204" pitchFamily="34" charset="0"/>
              </a:rPr>
              <a:t> ich bin’s </a:t>
            </a:r>
            <a:r>
              <a:rPr lang="en-US" sz="3200" dirty="0" err="1">
                <a:effectLst/>
                <a:ea typeface="Calibri" panose="020F0502020204030204" pitchFamily="34" charset="0"/>
                <a:cs typeface="Arial" panose="020B0604020202020204" pitchFamily="34" charset="0"/>
              </a:rPr>
              <a:t>auch</a:t>
            </a:r>
            <a:r>
              <a:rPr lang="en-US" sz="3200" dirty="0">
                <a:effectLst/>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403457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C8E46-9F07-A9F3-DECB-048253ACF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D4D6F-0BAF-CF1E-F4C6-00CC28A8881C}"/>
              </a:ext>
            </a:extLst>
          </p:cNvPr>
          <p:cNvSpPr>
            <a:spLocks noGrp="1"/>
          </p:cNvSpPr>
          <p:nvPr>
            <p:ph type="title"/>
          </p:nvPr>
        </p:nvSpPr>
        <p:spPr/>
        <p:txBody>
          <a:bodyPr/>
          <a:lstStyle/>
          <a:p>
            <a:r>
              <a:rPr lang="en-US" dirty="0" err="1"/>
              <a:t>Grundsatz</a:t>
            </a:r>
            <a:r>
              <a:rPr lang="en-US" dirty="0"/>
              <a:t> 4:</a:t>
            </a:r>
          </a:p>
        </p:txBody>
      </p:sp>
      <p:sp>
        <p:nvSpPr>
          <p:cNvPr id="3" name="Content Placeholder 2">
            <a:extLst>
              <a:ext uri="{FF2B5EF4-FFF2-40B4-BE49-F238E27FC236}">
                <a16:creationId xmlns:a16="http://schemas.microsoft.com/office/drawing/2014/main" id="{823BFD15-FFB1-21EC-7234-4CFFF7F7D629}"/>
              </a:ext>
            </a:extLst>
          </p:cNvPr>
          <p:cNvSpPr>
            <a:spLocks noGrp="1"/>
          </p:cNvSpPr>
          <p:nvPr>
            <p:ph idx="1"/>
          </p:nvPr>
        </p:nvSpPr>
        <p:spPr/>
        <p:txBody>
          <a:bodyPr>
            <a:normAutofit/>
          </a:bodyPr>
          <a:lstStyle/>
          <a:p>
            <a:pPr marL="0" indent="0" algn="ctr">
              <a:spcBef>
                <a:spcPts val="0"/>
              </a:spcBef>
              <a:spcAft>
                <a:spcPts val="0"/>
              </a:spcAft>
              <a:buNone/>
            </a:pPr>
            <a:r>
              <a:rPr lang="de-DE" sz="3600" b="1" dirty="0"/>
              <a:t>Jünger verbringen Zeit</a:t>
            </a:r>
          </a:p>
          <a:p>
            <a:pPr marL="0" indent="0" algn="ctr">
              <a:spcBef>
                <a:spcPts val="0"/>
              </a:spcBef>
              <a:spcAft>
                <a:spcPts val="0"/>
              </a:spcAft>
              <a:buNone/>
            </a:pPr>
            <a:r>
              <a:rPr lang="de-DE" sz="3600" b="1" dirty="0"/>
              <a:t>(auch unstruktuierte Zeit) mit ihrem Lehrer.</a:t>
            </a:r>
          </a:p>
          <a:p>
            <a:pPr marL="0" indent="0" algn="ctr">
              <a:buNone/>
            </a:pPr>
            <a:r>
              <a:rPr lang="de-DE" sz="2800" dirty="0"/>
              <a:t>Diese Zeit geht über die Zeit hinaus, die für die Erledigung einer bestimmten Aufgabe erforderlich ist, und verleiht der Beziehung einen freundschaftlichen Charakter.</a:t>
            </a:r>
            <a:endParaRPr lang="en-US" sz="2800" dirty="0"/>
          </a:p>
        </p:txBody>
      </p:sp>
    </p:spTree>
    <p:extLst>
      <p:ext uri="{BB962C8B-B14F-4D97-AF65-F5344CB8AC3E}">
        <p14:creationId xmlns:p14="http://schemas.microsoft.com/office/powerpoint/2010/main" val="545328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A2A3-2541-5B0C-3FFD-8E940474CD68}"/>
              </a:ext>
            </a:extLst>
          </p:cNvPr>
          <p:cNvSpPr>
            <a:spLocks noGrp="1"/>
          </p:cNvSpPr>
          <p:nvPr>
            <p:ph type="title"/>
          </p:nvPr>
        </p:nvSpPr>
        <p:spPr/>
        <p:txBody>
          <a:bodyPr/>
          <a:lstStyle/>
          <a:p>
            <a:r>
              <a:rPr lang="de-DE" dirty="0"/>
              <a:t>Johannes 4,1</a:t>
            </a:r>
            <a:r>
              <a:rPr lang="de-DE" dirty="0">
                <a:cs typeface="Calibri" panose="020F0502020204030204" pitchFamily="34" charset="0"/>
              </a:rPr>
              <a:t>–2</a:t>
            </a:r>
            <a:endParaRPr lang="en-US" dirty="0"/>
          </a:p>
        </p:txBody>
      </p:sp>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de-DE" sz="3200" dirty="0">
                <a:ea typeface="Calibri" panose="020F0502020204030204" pitchFamily="34" charset="0"/>
                <a:cs typeface="Arial" panose="020B0604020202020204" pitchFamily="34" charset="0"/>
              </a:rPr>
              <a:t>„Als nun Jesus erfuhr, dass den Pharisäern zu Ohren gekommen war, dass Jesus mehr zu Jüngern machte und taufte als Johannes</a:t>
            </a:r>
            <a:r>
              <a:rPr lang="de-DE" sz="3200" dirty="0">
                <a:ea typeface="Calibri" panose="020F0502020204030204" pitchFamily="34" charset="0"/>
                <a:cs typeface="Calibri" panose="020F0502020204030204" pitchFamily="34" charset="0"/>
              </a:rPr>
              <a:t>―</a:t>
            </a:r>
            <a:r>
              <a:rPr lang="de-DE" sz="3200" dirty="0">
                <a:ea typeface="Calibri" panose="020F0502020204030204" pitchFamily="34" charset="0"/>
                <a:cs typeface="Arial" panose="020B0604020202020204" pitchFamily="34" charset="0"/>
              </a:rPr>
              <a:t>obwohl Jesus nicht selber taufte, sondern seine Jünger.“</a:t>
            </a:r>
            <a:endParaRPr lang="en-US" sz="32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3465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0BD5E-F801-3146-57B1-6ADCA0B993EE}"/>
              </a:ext>
            </a:extLst>
          </p:cNvPr>
          <p:cNvSpPr>
            <a:spLocks noGrp="1"/>
          </p:cNvSpPr>
          <p:nvPr>
            <p:ph idx="1"/>
          </p:nvPr>
        </p:nvSpPr>
        <p:spPr>
          <a:xfrm>
            <a:off x="1371600" y="1162050"/>
            <a:ext cx="9601200" cy="4705350"/>
          </a:xfrm>
        </p:spPr>
        <p:txBody>
          <a:bodyPr>
            <a:noAutofit/>
          </a:bodyPr>
          <a:lstStyle/>
          <a:p>
            <a:pPr marL="0" marR="0" indent="0">
              <a:lnSpc>
                <a:spcPct val="107000"/>
              </a:lnSpc>
              <a:spcBef>
                <a:spcPts val="0"/>
              </a:spcBef>
              <a:spcAft>
                <a:spcPts val="800"/>
              </a:spcAft>
              <a:buNone/>
            </a:pPr>
            <a:r>
              <a:rPr lang="de-DE" sz="3200" dirty="0">
                <a:effectLst/>
                <a:ea typeface="Calibri" panose="020F0502020204030204" pitchFamily="34" charset="0"/>
                <a:cs typeface="Arial" panose="020B0604020202020204" pitchFamily="34" charset="0"/>
              </a:rPr>
              <a:t>Wir lesen immer wieder, dass die Jünger Jesus gefolgten haben oder waren einfach mit Jesus: Matthäus 8,23; 9,19; Markus 2,15. Zum Beispiel, in Johannes 2 ist Jesus zu einer Hochzeit mit seinen Jüngern eingeladen. </a:t>
            </a:r>
            <a:r>
              <a:rPr lang="en-US" sz="3200" dirty="0">
                <a:effectLst/>
                <a:ea typeface="Calibri" panose="020F0502020204030204" pitchFamily="34" charset="0"/>
                <a:cs typeface="Arial" panose="020B0604020202020204" pitchFamily="34" charset="0"/>
              </a:rPr>
              <a:t>In Markus 3,14 </a:t>
            </a:r>
            <a:r>
              <a:rPr lang="en-US" sz="3200" dirty="0" err="1">
                <a:effectLst/>
                <a:ea typeface="Calibri" panose="020F0502020204030204" pitchFamily="34" charset="0"/>
                <a:cs typeface="Arial" panose="020B0604020202020204" pitchFamily="34" charset="0"/>
              </a:rPr>
              <a:t>lesen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wir</a:t>
            </a:r>
            <a:r>
              <a:rPr lang="en-US" sz="3200" dirty="0">
                <a:effectLst/>
                <a:ea typeface="Calibri" panose="020F0502020204030204" pitchFamily="34" charset="0"/>
                <a:cs typeface="Arial" panose="020B0604020202020204" pitchFamily="34" charset="0"/>
              </a:rPr>
              <a:t>: </a:t>
            </a:r>
            <a:r>
              <a:rPr lang="de-DE" sz="3200" dirty="0">
                <a:effectLst/>
                <a:ea typeface="Calibri" panose="020F0502020204030204" pitchFamily="34" charset="0"/>
                <a:cs typeface="Arial" panose="020B0604020202020204" pitchFamily="34" charset="0"/>
              </a:rPr>
              <a:t>„Und er setzte zwölf ein, die er auch Apostel nannte, </a:t>
            </a:r>
            <a:r>
              <a:rPr lang="de-DE" sz="3200" i="1" dirty="0">
                <a:effectLst/>
                <a:ea typeface="Calibri" panose="020F0502020204030204" pitchFamily="34" charset="0"/>
                <a:cs typeface="Arial" panose="020B0604020202020204" pitchFamily="34" charset="0"/>
              </a:rPr>
              <a:t>dass sie bei ihm sein sollten </a:t>
            </a:r>
            <a:r>
              <a:rPr lang="de-DE" sz="3200" dirty="0">
                <a:effectLst/>
                <a:ea typeface="Calibri" panose="020F0502020204030204" pitchFamily="34" charset="0"/>
                <a:cs typeface="Arial" panose="020B0604020202020204" pitchFamily="34" charset="0"/>
              </a:rPr>
              <a:t>und dass er sie aussendete zu predigen</a:t>
            </a:r>
            <a:r>
              <a:rPr lang="en-US" sz="3200" dirty="0">
                <a:effectLst/>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016205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C4BA5-C9C4-1BAC-9051-A9B410264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E3EFC-652B-75A3-504F-9EFCC6CBECC6}"/>
              </a:ext>
            </a:extLst>
          </p:cNvPr>
          <p:cNvSpPr>
            <a:spLocks noGrp="1"/>
          </p:cNvSpPr>
          <p:nvPr>
            <p:ph type="title"/>
          </p:nvPr>
        </p:nvSpPr>
        <p:spPr/>
        <p:txBody>
          <a:bodyPr/>
          <a:lstStyle/>
          <a:p>
            <a:r>
              <a:rPr lang="en-US" dirty="0" err="1"/>
              <a:t>Grundsatz</a:t>
            </a:r>
            <a:r>
              <a:rPr lang="en-US" dirty="0"/>
              <a:t> 5:</a:t>
            </a:r>
          </a:p>
        </p:txBody>
      </p:sp>
      <p:sp>
        <p:nvSpPr>
          <p:cNvPr id="3" name="Content Placeholder 2">
            <a:extLst>
              <a:ext uri="{FF2B5EF4-FFF2-40B4-BE49-F238E27FC236}">
                <a16:creationId xmlns:a16="http://schemas.microsoft.com/office/drawing/2014/main" id="{48FC294F-A847-0CB3-1FE7-E65CD589CA7C}"/>
              </a:ext>
            </a:extLst>
          </p:cNvPr>
          <p:cNvSpPr>
            <a:spLocks noGrp="1"/>
          </p:cNvSpPr>
          <p:nvPr>
            <p:ph idx="1"/>
          </p:nvPr>
        </p:nvSpPr>
        <p:spPr/>
        <p:txBody>
          <a:bodyPr>
            <a:normAutofit/>
          </a:bodyPr>
          <a:lstStyle/>
          <a:p>
            <a:pPr marL="0" indent="0" algn="ctr">
              <a:spcBef>
                <a:spcPts val="0"/>
              </a:spcBef>
              <a:spcAft>
                <a:spcPts val="0"/>
              </a:spcAft>
              <a:buNone/>
            </a:pPr>
            <a:r>
              <a:rPr lang="de-DE" sz="3200" b="1" dirty="0"/>
              <a:t>Mit der Zeit ersetzen Jünger ihre Lehrer.</a:t>
            </a:r>
          </a:p>
          <a:p>
            <a:pPr marL="0" indent="0" algn="ctr">
              <a:buNone/>
            </a:pPr>
            <a:r>
              <a:rPr lang="de-DE" sz="2800" dirty="0"/>
              <a:t>Der spezifische Dienst der Jünger mag sich von dem ihres Lehrers unterscheiden, aber die Jünger werden ihre Arbeit in der Art und Weise ihres Lehrers verrichten.</a:t>
            </a:r>
            <a:endParaRPr lang="en-US" sz="2800" dirty="0"/>
          </a:p>
        </p:txBody>
      </p:sp>
    </p:spTree>
    <p:extLst>
      <p:ext uri="{BB962C8B-B14F-4D97-AF65-F5344CB8AC3E}">
        <p14:creationId xmlns:p14="http://schemas.microsoft.com/office/powerpoint/2010/main" val="1686457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8C71-6DC9-4F11-5438-EB16B5E8D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443ED-58C8-41C2-B0E5-66B3E8C92784}"/>
              </a:ext>
            </a:extLst>
          </p:cNvPr>
          <p:cNvSpPr>
            <a:spLocks noGrp="1"/>
          </p:cNvSpPr>
          <p:nvPr>
            <p:ph type="title"/>
          </p:nvPr>
        </p:nvSpPr>
        <p:spPr/>
        <p:txBody>
          <a:bodyPr/>
          <a:lstStyle/>
          <a:p>
            <a:r>
              <a:rPr lang="de-DE" dirty="0"/>
              <a:t>Matthäus 28,18</a:t>
            </a:r>
            <a:r>
              <a:rPr lang="de-DE" dirty="0">
                <a:cs typeface="Calibri" panose="020F0502020204030204" pitchFamily="34" charset="0"/>
              </a:rPr>
              <a:t>–20</a:t>
            </a:r>
            <a:endParaRPr lang="en-US" dirty="0"/>
          </a:p>
        </p:txBody>
      </p:sp>
      <p:sp>
        <p:nvSpPr>
          <p:cNvPr id="3" name="Content Placeholder 2">
            <a:extLst>
              <a:ext uri="{FF2B5EF4-FFF2-40B4-BE49-F238E27FC236}">
                <a16:creationId xmlns:a16="http://schemas.microsoft.com/office/drawing/2014/main" id="{32290170-B44F-0D32-BF2B-2A77C8D6A99E}"/>
              </a:ext>
            </a:extLst>
          </p:cNvPr>
          <p:cNvSpPr>
            <a:spLocks noGrp="1"/>
          </p:cNvSpPr>
          <p:nvPr>
            <p:ph idx="1"/>
          </p:nvPr>
        </p:nvSpPr>
        <p:spPr/>
        <p:txBody>
          <a:bodyPr>
            <a:noAutofit/>
          </a:bodyPr>
          <a:lstStyle/>
          <a:p>
            <a:pPr marL="0" indent="0">
              <a:lnSpc>
                <a:spcPct val="107000"/>
              </a:lnSpc>
              <a:spcBef>
                <a:spcPts val="0"/>
              </a:spcBef>
              <a:spcAft>
                <a:spcPts val="800"/>
              </a:spcAft>
              <a:buNone/>
            </a:pPr>
            <a:r>
              <a:rPr lang="de-DE" sz="2800" dirty="0"/>
              <a:t>„Das Matthäusevangelium endete sich mit dem Missionsbefehl: „Und Jesus trat herzu, redete mit ihnen und sprach: Mir ist gegeben alle Gewalt im Himmel und auf Erden. Darum gehet hin und lehret alle Völker: Taufet sie auf den Namen des Vaters und des Sohnes und des Heiligen Geistes und lehret sie halten alles, was ich euch befohlen habe. Und siehe, ich bin bei euch alle Tage bis an der Welt Ende.“</a:t>
            </a:r>
            <a:endParaRPr lang="en-US" sz="2800" dirty="0"/>
          </a:p>
        </p:txBody>
      </p:sp>
    </p:spTree>
    <p:extLst>
      <p:ext uri="{BB962C8B-B14F-4D97-AF65-F5344CB8AC3E}">
        <p14:creationId xmlns:p14="http://schemas.microsoft.com/office/powerpoint/2010/main" val="4245519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9D65B-F9B5-D836-82A3-48CF39655C21}"/>
              </a:ext>
            </a:extLst>
          </p:cNvPr>
          <p:cNvPicPr>
            <a:picLocks noChangeAspect="1"/>
          </p:cNvPicPr>
          <p:nvPr/>
        </p:nvPicPr>
        <p:blipFill>
          <a:blip r:embed="rId2"/>
          <a:stretch>
            <a:fillRect/>
          </a:stretch>
        </p:blipFill>
        <p:spPr>
          <a:xfrm>
            <a:off x="0" y="-635000"/>
            <a:ext cx="12192000" cy="8128000"/>
          </a:xfrm>
          <a:prstGeom prst="rect">
            <a:avLst/>
          </a:prstGeom>
        </p:spPr>
      </p:pic>
    </p:spTree>
    <p:extLst>
      <p:ext uri="{BB962C8B-B14F-4D97-AF65-F5344CB8AC3E}">
        <p14:creationId xmlns:p14="http://schemas.microsoft.com/office/powerpoint/2010/main" val="229283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39B42-6A4A-C78E-FCE1-2EEF47A429BE}"/>
              </a:ext>
            </a:extLst>
          </p:cNvPr>
          <p:cNvPicPr>
            <a:picLocks noChangeAspect="1"/>
          </p:cNvPicPr>
          <p:nvPr/>
        </p:nvPicPr>
        <p:blipFill>
          <a:blip r:embed="rId2"/>
          <a:stretch>
            <a:fillRect/>
          </a:stretch>
        </p:blipFill>
        <p:spPr>
          <a:xfrm>
            <a:off x="0" y="-635000"/>
            <a:ext cx="12192000" cy="8128000"/>
          </a:xfrm>
          <a:prstGeom prst="rect">
            <a:avLst/>
          </a:prstGeom>
        </p:spPr>
      </p:pic>
    </p:spTree>
    <p:extLst>
      <p:ext uri="{BB962C8B-B14F-4D97-AF65-F5344CB8AC3E}">
        <p14:creationId xmlns:p14="http://schemas.microsoft.com/office/powerpoint/2010/main" val="1293905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ECB76-4943-A6E3-C6B6-E82C183E92B2}"/>
              </a:ext>
            </a:extLst>
          </p:cNvPr>
          <p:cNvPicPr>
            <a:picLocks noChangeAspect="1"/>
          </p:cNvPicPr>
          <p:nvPr/>
        </p:nvPicPr>
        <p:blipFill>
          <a:blip r:embed="rId2"/>
          <a:stretch>
            <a:fillRect/>
          </a:stretch>
        </p:blipFill>
        <p:spPr>
          <a:xfrm>
            <a:off x="0" y="-635000"/>
            <a:ext cx="12192000" cy="8128000"/>
          </a:xfrm>
          <a:prstGeom prst="rect">
            <a:avLst/>
          </a:prstGeom>
        </p:spPr>
      </p:pic>
    </p:spTree>
    <p:extLst>
      <p:ext uri="{BB962C8B-B14F-4D97-AF65-F5344CB8AC3E}">
        <p14:creationId xmlns:p14="http://schemas.microsoft.com/office/powerpoint/2010/main" val="1108252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95BCB-3ABA-FB80-0E36-521D8B160A7B}"/>
              </a:ext>
            </a:extLst>
          </p:cNvPr>
          <p:cNvPicPr>
            <a:picLocks noChangeAspect="1"/>
          </p:cNvPicPr>
          <p:nvPr/>
        </p:nvPicPr>
        <p:blipFill>
          <a:blip r:embed="rId2"/>
          <a:stretch>
            <a:fillRect/>
          </a:stretch>
        </p:blipFill>
        <p:spPr>
          <a:xfrm>
            <a:off x="0" y="-828675"/>
            <a:ext cx="12192000" cy="18288000"/>
          </a:xfrm>
          <a:prstGeom prst="rect">
            <a:avLst/>
          </a:prstGeom>
        </p:spPr>
      </p:pic>
    </p:spTree>
    <p:extLst>
      <p:ext uri="{BB962C8B-B14F-4D97-AF65-F5344CB8AC3E}">
        <p14:creationId xmlns:p14="http://schemas.microsoft.com/office/powerpoint/2010/main" val="1811224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FA538-75E6-88C8-A63C-15C081539FBE}"/>
              </a:ext>
            </a:extLst>
          </p:cNvPr>
          <p:cNvPicPr>
            <a:picLocks noChangeAspect="1"/>
          </p:cNvPicPr>
          <p:nvPr/>
        </p:nvPicPr>
        <p:blipFill>
          <a:blip r:embed="rId2"/>
          <a:stretch>
            <a:fillRect/>
          </a:stretch>
        </p:blipFill>
        <p:spPr>
          <a:xfrm>
            <a:off x="0" y="-635000"/>
            <a:ext cx="12192000" cy="8128000"/>
          </a:xfrm>
          <a:prstGeom prst="rect">
            <a:avLst/>
          </a:prstGeom>
        </p:spPr>
      </p:pic>
    </p:spTree>
    <p:extLst>
      <p:ext uri="{BB962C8B-B14F-4D97-AF65-F5344CB8AC3E}">
        <p14:creationId xmlns:p14="http://schemas.microsoft.com/office/powerpoint/2010/main" val="262656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15C39-10C5-6C4D-DB52-D005AB2185FE}"/>
              </a:ext>
            </a:extLst>
          </p:cNvPr>
          <p:cNvPicPr>
            <a:picLocks noChangeAspect="1"/>
          </p:cNvPicPr>
          <p:nvPr/>
        </p:nvPicPr>
        <p:blipFill>
          <a:blip r:embed="rId2"/>
          <a:stretch>
            <a:fillRect/>
          </a:stretch>
        </p:blipFill>
        <p:spPr>
          <a:xfrm>
            <a:off x="0" y="-635000"/>
            <a:ext cx="12192000" cy="8128000"/>
          </a:xfrm>
          <a:prstGeom prst="rect">
            <a:avLst/>
          </a:prstGeom>
        </p:spPr>
      </p:pic>
    </p:spTree>
    <p:extLst>
      <p:ext uri="{BB962C8B-B14F-4D97-AF65-F5344CB8AC3E}">
        <p14:creationId xmlns:p14="http://schemas.microsoft.com/office/powerpoint/2010/main" val="300021283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{6114EA0C-D3C3-4AFD-9597-CC576C84B63B}tf10001105</Template>
  <TotalTime>1673</TotalTime>
  <Words>1010</Words>
  <Application>Microsoft Office PowerPoint</Application>
  <PresentationFormat>Widescreen</PresentationFormat>
  <Paragraphs>60</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Calibri</vt:lpstr>
      <vt:lpstr>Franklin Gothic Book</vt:lpstr>
      <vt:lpstr>Crop</vt:lpstr>
      <vt:lpstr>Die Bibel: Gotteswort im Menschenwort</vt:lpstr>
      <vt:lpstr>Die Krise der Kirche und die Mündigkeit der Gemeinde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Die Krise der Kirche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Die Mündigkeit der Gemeinde</vt:lpstr>
      <vt:lpstr>PowerPoint Presentation</vt:lpstr>
      <vt:lpstr>5 Grundsätze der Nachfolge für heute</vt:lpstr>
      <vt:lpstr>Grundsatz 1:</vt:lpstr>
      <vt:lpstr>PowerPoint Presentation</vt:lpstr>
      <vt:lpstr> Das griechische Word μαθητής kommt 261 Mal im Neuen Testament vor:</vt:lpstr>
      <vt:lpstr>PowerPoint Presentation</vt:lpstr>
      <vt:lpstr>PowerPoint Presentation</vt:lpstr>
      <vt:lpstr>Grundsatz 2:</vt:lpstr>
      <vt:lpstr>Lukas 6,13 (LÜ, 2017)</vt:lpstr>
      <vt:lpstr>Lukas 6,17</vt:lpstr>
      <vt:lpstr>Johannes 6,66</vt:lpstr>
      <vt:lpstr>Grundsatz 3:</vt:lpstr>
      <vt:lpstr>PowerPoint Presentation</vt:lpstr>
      <vt:lpstr>Grundsatz 4:</vt:lpstr>
      <vt:lpstr>Johannes 4,1–2</vt:lpstr>
      <vt:lpstr>PowerPoint Presentation</vt:lpstr>
      <vt:lpstr>Grundsatz 5:</vt:lpstr>
      <vt:lpstr>Matthäus 28,18–20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Krise der Bibel und die Mündigkeit der Gemeinde“</dc:title>
  <dc:creator>Jonathan Armstrong</dc:creator>
  <cp:lastModifiedBy>Jonathan Armstrong</cp:lastModifiedBy>
  <cp:revision>107</cp:revision>
  <dcterms:created xsi:type="dcterms:W3CDTF">2022-08-30T09:05:28Z</dcterms:created>
  <dcterms:modified xsi:type="dcterms:W3CDTF">2024-03-02T07:59:51Z</dcterms:modified>
</cp:coreProperties>
</file>